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67" r:id="rId3"/>
    <p:sldId id="261" r:id="rId4"/>
    <p:sldId id="265" r:id="rId5"/>
    <p:sldId id="262" r:id="rId6"/>
    <p:sldId id="263" r:id="rId7"/>
    <p:sldId id="266" r:id="rId8"/>
    <p:sldId id="258" r:id="rId9"/>
    <p:sldId id="257" r:id="rId1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EDE5"/>
    <a:srgbClr val="73CCBF"/>
    <a:srgbClr val="219899"/>
    <a:srgbClr val="023859"/>
    <a:srgbClr val="7CD4CF"/>
    <a:srgbClr val="1B7A82"/>
    <a:srgbClr val="CFF1E7"/>
    <a:srgbClr val="FDFBF7"/>
    <a:srgbClr val="F7F6F2"/>
    <a:srgbClr val="F3F1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49" autoAdjust="0"/>
    <p:restoredTop sz="94660"/>
  </p:normalViewPr>
  <p:slideViewPr>
    <p:cSldViewPr snapToGrid="0">
      <p:cViewPr varScale="1">
        <p:scale>
          <a:sx n="75" d="100"/>
          <a:sy n="75" d="100"/>
        </p:scale>
        <p:origin x="1677" y="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22.05.2025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136045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22.05.2025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9088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22.05.2025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3568399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63D592-1701-4552-A974-0D29D91B117B}" type="datetimeFigureOut">
              <a:rPr lang="fr-CH" smtClean="0"/>
              <a:t>22.05.2025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208491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863D592-1701-4552-A974-0D29D91B117B}" type="datetimeFigureOut">
              <a:rPr lang="fr-CH" smtClean="0"/>
              <a:t>22.05.2025</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404581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863D592-1701-4552-A974-0D29D91B117B}" type="datetimeFigureOut">
              <a:rPr lang="fr-CH" smtClean="0"/>
              <a:t>22.05.2025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498630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863D592-1701-4552-A974-0D29D91B117B}" type="datetimeFigureOut">
              <a:rPr lang="fr-CH" smtClean="0"/>
              <a:t>22.05.2025</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3931216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863D592-1701-4552-A974-0D29D91B117B}" type="datetimeFigureOut">
              <a:rPr lang="fr-CH" smtClean="0"/>
              <a:t>22.05.2025</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169474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3D592-1701-4552-A974-0D29D91B117B}" type="datetimeFigureOut">
              <a:rPr lang="fr-CH" smtClean="0"/>
              <a:t>22.05.2025</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176828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863D592-1701-4552-A974-0D29D91B117B}" type="datetimeFigureOut">
              <a:rPr lang="fr-CH" smtClean="0"/>
              <a:t>22.05.2025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4217913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863D592-1701-4552-A974-0D29D91B117B}" type="datetimeFigureOut">
              <a:rPr lang="fr-CH" smtClean="0"/>
              <a:t>22.05.2025</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8ACC03C-423B-4F01-9880-D128CB2BF387}" type="slidenum">
              <a:rPr lang="fr-CH" smtClean="0"/>
              <a:t>‹N°›</a:t>
            </a:fld>
            <a:endParaRPr lang="fr-CH"/>
          </a:p>
        </p:txBody>
      </p:sp>
    </p:spTree>
    <p:extLst>
      <p:ext uri="{BB962C8B-B14F-4D97-AF65-F5344CB8AC3E}">
        <p14:creationId xmlns:p14="http://schemas.microsoft.com/office/powerpoint/2010/main" val="88195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0863D592-1701-4552-A974-0D29D91B117B}" type="datetimeFigureOut">
              <a:rPr lang="fr-CH" smtClean="0"/>
              <a:t>22.05.2025</a:t>
            </a:fld>
            <a:endParaRPr lang="fr-CH"/>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fr-CH"/>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E8ACC03C-423B-4F01-9880-D128CB2BF387}" type="slidenum">
              <a:rPr lang="fr-CH" smtClean="0"/>
              <a:t>‹N°›</a:t>
            </a:fld>
            <a:endParaRPr lang="fr-CH"/>
          </a:p>
        </p:txBody>
      </p:sp>
    </p:spTree>
    <p:extLst>
      <p:ext uri="{BB962C8B-B14F-4D97-AF65-F5344CB8AC3E}">
        <p14:creationId xmlns:p14="http://schemas.microsoft.com/office/powerpoint/2010/main" val="3566181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happywhale.com/home" TargetMode="External"/><Relationship Id="rId4" Type="http://schemas.openxmlformats.org/officeDocument/2006/relationships/hyperlink" Target="https://seamap.env.duke.edu/"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iwc.int/management-and-conservation/ship-strikes" TargetMode="External"/><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iwc.int/management-and-conservation/whaling/total-catches" TargetMode="External"/><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marine.copernicus.eu/ocean-climate-portal/sea-surface-temperature" TargetMode="Externa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54AA8-9119-9A6D-CEF6-ED59D8B008C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FB78F7C-FBFD-8249-CE3B-70FCB96168D2}"/>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ZoneTexte 10">
            <a:extLst>
              <a:ext uri="{FF2B5EF4-FFF2-40B4-BE49-F238E27FC236}">
                <a16:creationId xmlns:a16="http://schemas.microsoft.com/office/drawing/2014/main" id="{4C3E5EF6-6010-2798-E837-25D05031EA70}"/>
              </a:ext>
            </a:extLst>
          </p:cNvPr>
          <p:cNvSpPr txBox="1"/>
          <p:nvPr/>
        </p:nvSpPr>
        <p:spPr>
          <a:xfrm>
            <a:off x="1060396" y="653817"/>
            <a:ext cx="4744993" cy="2154436"/>
          </a:xfrm>
          <a:prstGeom prst="rect">
            <a:avLst/>
          </a:prstGeom>
          <a:noFill/>
        </p:spPr>
        <p:txBody>
          <a:bodyPr wrap="square" rtlCol="0">
            <a:spAutoFit/>
          </a:bodyPr>
          <a:lstStyle/>
          <a:p>
            <a:pPr algn="ctr">
              <a:buNone/>
            </a:pPr>
            <a:r>
              <a:rPr lang="en-US" sz="8000" b="1" i="0" cap="all" dirty="0">
                <a:solidFill>
                  <a:srgbClr val="1B7A82"/>
                </a:solidFill>
                <a:effectLst/>
                <a:latin typeface="Jumble" panose="020F0502020204030204" pitchFamily="2" charset="0"/>
                <a:cs typeface="Varela Round" panose="020F0502020204030204" pitchFamily="2" charset="-79"/>
              </a:rPr>
              <a:t>Cetacea</a:t>
            </a:r>
          </a:p>
          <a:p>
            <a:pPr algn="ctr"/>
            <a:r>
              <a:rPr lang="en-US" i="0" dirty="0">
                <a:solidFill>
                  <a:srgbClr val="219899"/>
                </a:solidFill>
                <a:effectLst/>
                <a:latin typeface="Jumble" panose="02000503000000020004" pitchFamily="2" charset="0"/>
              </a:rPr>
              <a:t>Vanishing Giants – Mapping the Past, Present, and Future of Cetacea</a:t>
            </a:r>
          </a:p>
          <a:p>
            <a:endParaRPr lang="fr-CH" b="1" dirty="0">
              <a:solidFill>
                <a:srgbClr val="219899"/>
              </a:solidFill>
            </a:endParaRPr>
          </a:p>
        </p:txBody>
      </p:sp>
      <p:sp>
        <p:nvSpPr>
          <p:cNvPr id="14" name="ZoneTexte 13">
            <a:extLst>
              <a:ext uri="{FF2B5EF4-FFF2-40B4-BE49-F238E27FC236}">
                <a16:creationId xmlns:a16="http://schemas.microsoft.com/office/drawing/2014/main" id="{E2C17161-7D08-7F68-1870-457B9426E30F}"/>
              </a:ext>
            </a:extLst>
          </p:cNvPr>
          <p:cNvSpPr txBox="1"/>
          <p:nvPr/>
        </p:nvSpPr>
        <p:spPr>
          <a:xfrm>
            <a:off x="1935241" y="3279010"/>
            <a:ext cx="2987517" cy="1631216"/>
          </a:xfrm>
          <a:prstGeom prst="rect">
            <a:avLst/>
          </a:prstGeom>
          <a:noFill/>
        </p:spPr>
        <p:txBody>
          <a:bodyPr wrap="square" rtlCol="0">
            <a:spAutoFit/>
          </a:bodyPr>
          <a:lstStyle/>
          <a:p>
            <a:pPr algn="ctr"/>
            <a:r>
              <a:rPr lang="en-US" sz="2000" b="1" dirty="0">
                <a:solidFill>
                  <a:srgbClr val="219899"/>
                </a:solidFill>
                <a:latin typeface="Jumble" panose="02000503000000020004" pitchFamily="2" charset="0"/>
                <a:cs typeface="Varela Round" panose="00000500000000000000" pitchFamily="2" charset="-79"/>
              </a:rPr>
              <a:t>Where Were Whales</a:t>
            </a:r>
          </a:p>
          <a:p>
            <a:pPr algn="ctr"/>
            <a:endParaRPr lang="en-US" sz="2000" dirty="0">
              <a:solidFill>
                <a:srgbClr val="219899"/>
              </a:solidFill>
              <a:latin typeface="Varela Round" panose="00000500000000000000" pitchFamily="2" charset="-79"/>
              <a:cs typeface="Varela Round" panose="00000500000000000000" pitchFamily="2" charset="-79"/>
            </a:endParaRPr>
          </a:p>
          <a:p>
            <a:pPr algn="ctr"/>
            <a:r>
              <a:rPr lang="en-US" sz="2000" dirty="0">
                <a:solidFill>
                  <a:srgbClr val="219899"/>
                </a:solidFill>
                <a:latin typeface="Varela Round" panose="00000500000000000000" pitchFamily="2" charset="-79"/>
                <a:cs typeface="Varela Round" panose="00000500000000000000" pitchFamily="2" charset="-79"/>
              </a:rPr>
              <a:t>Camille Challier</a:t>
            </a:r>
          </a:p>
          <a:p>
            <a:pPr algn="ctr"/>
            <a:r>
              <a:rPr lang="en-US" sz="2000" dirty="0">
                <a:solidFill>
                  <a:srgbClr val="219899"/>
                </a:solidFill>
                <a:latin typeface="Varela Round" panose="00000500000000000000" pitchFamily="2" charset="-79"/>
                <a:cs typeface="Varela Round" panose="00000500000000000000" pitchFamily="2" charset="-79"/>
              </a:rPr>
              <a:t>Cyrill Strassburg</a:t>
            </a:r>
          </a:p>
          <a:p>
            <a:pPr algn="ctr"/>
            <a:r>
              <a:rPr lang="en-US" sz="2000" dirty="0">
                <a:solidFill>
                  <a:srgbClr val="219899"/>
                </a:solidFill>
                <a:latin typeface="Varela Round" panose="00000500000000000000" pitchFamily="2" charset="-79"/>
                <a:cs typeface="Varela Round" panose="00000500000000000000" pitchFamily="2" charset="-79"/>
              </a:rPr>
              <a:t>Eglantine Vialaneix</a:t>
            </a:r>
          </a:p>
        </p:txBody>
      </p:sp>
      <p:sp>
        <p:nvSpPr>
          <p:cNvPr id="15" name="ZoneTexte 14">
            <a:extLst>
              <a:ext uri="{FF2B5EF4-FFF2-40B4-BE49-F238E27FC236}">
                <a16:creationId xmlns:a16="http://schemas.microsoft.com/office/drawing/2014/main" id="{F6542E6D-45A0-6C0F-CBFB-3E775EA68CFD}"/>
              </a:ext>
            </a:extLst>
          </p:cNvPr>
          <p:cNvSpPr txBox="1"/>
          <p:nvPr/>
        </p:nvSpPr>
        <p:spPr>
          <a:xfrm>
            <a:off x="5224685" y="7313041"/>
            <a:ext cx="2987517" cy="707886"/>
          </a:xfrm>
          <a:prstGeom prst="rect">
            <a:avLst/>
          </a:prstGeom>
          <a:noFill/>
        </p:spPr>
        <p:txBody>
          <a:bodyPr wrap="square" rtlCol="0">
            <a:spAutoFit/>
          </a:bodyPr>
          <a:lstStyle/>
          <a:p>
            <a:r>
              <a:rPr lang="en-US" sz="2000" dirty="0">
                <a:solidFill>
                  <a:srgbClr val="219899"/>
                </a:solidFill>
                <a:latin typeface="Jumble" panose="02000503000000020004" pitchFamily="2" charset="0"/>
              </a:rPr>
              <a:t>COM-480</a:t>
            </a:r>
          </a:p>
          <a:p>
            <a:endParaRPr lang="en-US" sz="2000" dirty="0">
              <a:solidFill>
                <a:srgbClr val="219899"/>
              </a:solidFill>
              <a:latin typeface="Jumble" panose="02000503000000020004" pitchFamily="2" charset="0"/>
            </a:endParaRPr>
          </a:p>
        </p:txBody>
      </p:sp>
      <p:pic>
        <p:nvPicPr>
          <p:cNvPr id="2" name="Image 1" descr="Une image contenant Mammifère marin, poisson, Aileron, mammifère&#10;&#10;Le contenu généré par l’IA peut être incorrect.">
            <a:extLst>
              <a:ext uri="{FF2B5EF4-FFF2-40B4-BE49-F238E27FC236}">
                <a16:creationId xmlns:a16="http://schemas.microsoft.com/office/drawing/2014/main" id="{7EF8352D-C05D-9E12-9251-A5F8C0256053}"/>
              </a:ext>
            </a:extLst>
          </p:cNvPr>
          <p:cNvPicPr>
            <a:picLocks noChangeAspect="1"/>
          </p:cNvPicPr>
          <p:nvPr/>
        </p:nvPicPr>
        <p:blipFill>
          <a:blip r:embed="rId2"/>
          <a:srcRect t="5583" b="1"/>
          <a:stretch/>
        </p:blipFill>
        <p:spPr>
          <a:xfrm>
            <a:off x="0" y="5589270"/>
            <a:ext cx="6858000" cy="4316730"/>
          </a:xfrm>
          <a:prstGeom prst="rect">
            <a:avLst/>
          </a:prstGeom>
        </p:spPr>
      </p:pic>
      <p:pic>
        <p:nvPicPr>
          <p:cNvPr id="13" name="Image 12">
            <a:extLst>
              <a:ext uri="{FF2B5EF4-FFF2-40B4-BE49-F238E27FC236}">
                <a16:creationId xmlns:a16="http://schemas.microsoft.com/office/drawing/2014/main" id="{4054B381-CF19-44F2-8BBB-00F0965873F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3" b="92512" l="9722" r="89931">
                        <a14:foregroundMark x1="38194" y1="12560" x2="38889" y2="17874"/>
                        <a14:foregroundMark x1="68750" y1="20773" x2="77431" y2="32609"/>
                        <a14:foregroundMark x1="77431" y1="32609" x2="77778" y2="32850"/>
                        <a14:foregroundMark x1="21875" y1="47101" x2="40278" y2="56039"/>
                        <a14:foregroundMark x1="40278" y1="56039" x2="40278" y2="56280"/>
                        <a14:foregroundMark x1="68403" y1="90097" x2="66319" y2="92512"/>
                      </a14:backgroundRemoval>
                    </a14:imgEffect>
                  </a14:imgLayer>
                </a14:imgProps>
              </a:ext>
            </a:extLst>
          </a:blip>
          <a:stretch>
            <a:fillRect/>
          </a:stretch>
        </p:blipFill>
        <p:spPr>
          <a:xfrm>
            <a:off x="4463456" y="3676508"/>
            <a:ext cx="581718" cy="836220"/>
          </a:xfrm>
          <a:prstGeom prst="rect">
            <a:avLst/>
          </a:prstGeom>
        </p:spPr>
      </p:pic>
    </p:spTree>
    <p:extLst>
      <p:ext uri="{BB962C8B-B14F-4D97-AF65-F5344CB8AC3E}">
        <p14:creationId xmlns:p14="http://schemas.microsoft.com/office/powerpoint/2010/main" val="4137237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4A247-BA97-F94B-33E5-26BEB1E0184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17F16C5-D6D0-D12D-B42C-509C02B361B1}"/>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4DEBA1E2-AD3F-7957-7B96-A9478B8BE9A0}"/>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3093EC18-A16C-D259-9094-010C6782124E}"/>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6" name="Rectangle : coins arrondis 15">
            <a:extLst>
              <a:ext uri="{FF2B5EF4-FFF2-40B4-BE49-F238E27FC236}">
                <a16:creationId xmlns:a16="http://schemas.microsoft.com/office/drawing/2014/main" id="{0D3AFB82-E679-CCF6-C248-677AF328FB19}"/>
              </a:ext>
            </a:extLst>
          </p:cNvPr>
          <p:cNvSpPr/>
          <p:nvPr/>
        </p:nvSpPr>
        <p:spPr>
          <a:xfrm>
            <a:off x="370114" y="1199245"/>
            <a:ext cx="6117772" cy="2574733"/>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rtl="0">
              <a:spcBef>
                <a:spcPts val="1200"/>
              </a:spcBef>
              <a:spcAft>
                <a:spcPts val="1200"/>
              </a:spcAft>
              <a:buNone/>
            </a:pPr>
            <a:br>
              <a:rPr lang="en-US" sz="1400" b="0" i="0" u="none" strike="noStrike" dirty="0">
                <a:solidFill>
                  <a:srgbClr val="000000"/>
                </a:solidFill>
                <a:effectLst/>
                <a:latin typeface="Arial" panose="020B0604020202020204" pitchFamily="34" charset="0"/>
              </a:rPr>
            </a:br>
            <a:r>
              <a:rPr lang="en-US" sz="1400" b="0" i="0" u="none" strike="noStrike" dirty="0">
                <a:solidFill>
                  <a:srgbClr val="023859"/>
                </a:solidFill>
                <a:effectLst/>
                <a:latin typeface="Arial" panose="020B0604020202020204" pitchFamily="34" charset="0"/>
                <a:cs typeface="Arial" panose="020B0604020202020204" pitchFamily="34" charset="0"/>
              </a:rPr>
              <a:t>The idea for this project emerged from our shared interest in marine life and concern for ocean health. We were especially drawn to cetaceans, whales, dolphins, and porpoises, not only for their beauty and intelligence, but for what they reveal about our planet’s wellbeing. While data on these animals exists, it's often fragmented and hard to understand. To change that, we created </a:t>
            </a:r>
            <a:r>
              <a:rPr lang="en-US" sz="1400" b="0" i="1" u="none" strike="noStrike" dirty="0">
                <a:solidFill>
                  <a:srgbClr val="023859"/>
                </a:solidFill>
                <a:effectLst/>
                <a:latin typeface="Arial" panose="020B0604020202020204" pitchFamily="34" charset="0"/>
                <a:cs typeface="Arial" panose="020B0604020202020204" pitchFamily="34" charset="0"/>
              </a:rPr>
              <a:t>Where Were Whales</a:t>
            </a:r>
            <a:r>
              <a:rPr lang="en-US" sz="1400" b="0" i="0" u="none" strike="noStrike" dirty="0">
                <a:solidFill>
                  <a:srgbClr val="023859"/>
                </a:solidFill>
                <a:effectLst/>
                <a:latin typeface="Arial" panose="020B0604020202020204" pitchFamily="34" charset="0"/>
                <a:cs typeface="Arial" panose="020B0604020202020204" pitchFamily="34" charset="0"/>
              </a:rPr>
              <a:t>, a platform that makes cetacean information accessible, engaging, and visually rich, aiming to raise awareness about their evolution, current status, and the threats they face today.</a:t>
            </a:r>
            <a:endParaRPr lang="en-US" sz="1400" b="0" dirty="0">
              <a:solidFill>
                <a:srgbClr val="023859"/>
              </a:solidFill>
              <a:effectLst/>
              <a:latin typeface="Arial" panose="020B0604020202020204" pitchFamily="34" charset="0"/>
              <a:cs typeface="Arial" panose="020B0604020202020204" pitchFamily="34" charset="0"/>
            </a:endParaRPr>
          </a:p>
        </p:txBody>
      </p:sp>
      <p:sp>
        <p:nvSpPr>
          <p:cNvPr id="18" name="Rectangle : coins arrondis 17">
            <a:extLst>
              <a:ext uri="{FF2B5EF4-FFF2-40B4-BE49-F238E27FC236}">
                <a16:creationId xmlns:a16="http://schemas.microsoft.com/office/drawing/2014/main" id="{ABFD8C3F-774C-256A-6CA9-E204F12E6350}"/>
              </a:ext>
            </a:extLst>
          </p:cNvPr>
          <p:cNvSpPr/>
          <p:nvPr/>
        </p:nvSpPr>
        <p:spPr>
          <a:xfrm>
            <a:off x="370114" y="4182918"/>
            <a:ext cx="6117772" cy="3009388"/>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rtl="0">
              <a:spcBef>
                <a:spcPts val="1200"/>
              </a:spcBef>
              <a:spcAft>
                <a:spcPts val="1200"/>
              </a:spcAft>
              <a:buNone/>
            </a:pPr>
            <a:br>
              <a:rPr lang="en-US" sz="1400" b="0" i="0" u="none" strike="noStrike" dirty="0">
                <a:solidFill>
                  <a:srgbClr val="023859"/>
                </a:solidFill>
                <a:effectLst/>
                <a:latin typeface="Arial" panose="020B0604020202020204" pitchFamily="34" charset="0"/>
                <a:cs typeface="Arial" panose="020B0604020202020204" pitchFamily="34" charset="0"/>
              </a:rPr>
            </a:br>
            <a:r>
              <a:rPr lang="en-US" sz="1400" b="0" i="0" u="none" strike="noStrike" dirty="0">
                <a:solidFill>
                  <a:srgbClr val="023859"/>
                </a:solidFill>
                <a:effectLst/>
                <a:latin typeface="Arial" panose="020B0604020202020204" pitchFamily="34" charset="0"/>
                <a:cs typeface="Arial" panose="020B0604020202020204" pitchFamily="34" charset="0"/>
              </a:rPr>
              <a:t>Our primary goal is to foster awareness and appreciation for cetaceans through interactive, data-driven storytelling. By visualizing key aspects such as global species distribution, extinction status, evolutionary relationships, sighting patterns, and cumulative threats, we aim to make complex information approachable and impactful. The project is designed for a wide audience, from marine biology enthusiasts to educators, conservationists, and curious minds, inviting users to explore and understand the delicate balance these marine mammals rely on. Through this engaging platform, we hope to spark interest, encourage informed dialogue, and ultimately contribute to stronger conservation efforts for cetaceans worldwide.</a:t>
            </a:r>
          </a:p>
        </p:txBody>
      </p:sp>
      <p:sp>
        <p:nvSpPr>
          <p:cNvPr id="19" name="ZoneTexte 18">
            <a:extLst>
              <a:ext uri="{FF2B5EF4-FFF2-40B4-BE49-F238E27FC236}">
                <a16:creationId xmlns:a16="http://schemas.microsoft.com/office/drawing/2014/main" id="{376668F5-BB78-C414-4C42-4FD017430106}"/>
              </a:ext>
            </a:extLst>
          </p:cNvPr>
          <p:cNvSpPr txBox="1"/>
          <p:nvPr/>
        </p:nvSpPr>
        <p:spPr>
          <a:xfrm>
            <a:off x="370114" y="420973"/>
            <a:ext cx="3897086" cy="369332"/>
          </a:xfrm>
          <a:prstGeom prst="rect">
            <a:avLst/>
          </a:prstGeom>
          <a:noFill/>
        </p:spPr>
        <p:txBody>
          <a:bodyPr wrap="square" rtlCol="0">
            <a:spAutoFit/>
          </a:bodyPr>
          <a:lstStyle/>
          <a:p>
            <a:r>
              <a:rPr lang="en-US" dirty="0">
                <a:solidFill>
                  <a:srgbClr val="1B7A82"/>
                </a:solidFill>
                <a:latin typeface="Jumble" panose="02000503000000020004" pitchFamily="2" charset="0"/>
              </a:rPr>
              <a:t>Introduction</a:t>
            </a:r>
            <a:endParaRPr lang="fr-CH" dirty="0">
              <a:solidFill>
                <a:srgbClr val="1B7A82"/>
              </a:solidFill>
              <a:latin typeface="Jumble" panose="02000503000000020004" pitchFamily="2" charset="0"/>
            </a:endParaRPr>
          </a:p>
        </p:txBody>
      </p:sp>
      <p:sp>
        <p:nvSpPr>
          <p:cNvPr id="21" name="ZoneTexte 20">
            <a:extLst>
              <a:ext uri="{FF2B5EF4-FFF2-40B4-BE49-F238E27FC236}">
                <a16:creationId xmlns:a16="http://schemas.microsoft.com/office/drawing/2014/main" id="{B4FFDC8D-7211-20A3-A711-BE0B8F3CC5B8}"/>
              </a:ext>
            </a:extLst>
          </p:cNvPr>
          <p:cNvSpPr txBox="1"/>
          <p:nvPr/>
        </p:nvSpPr>
        <p:spPr>
          <a:xfrm>
            <a:off x="517037" y="1338349"/>
            <a:ext cx="1729048" cy="338554"/>
          </a:xfrm>
          <a:prstGeom prst="rect">
            <a:avLst/>
          </a:prstGeom>
          <a:noFill/>
        </p:spPr>
        <p:txBody>
          <a:bodyPr wrap="square" rtlCol="0">
            <a:spAutoFit/>
          </a:bodyPr>
          <a:lstStyle/>
          <a:p>
            <a:r>
              <a:rPr lang="en-US" sz="1600" b="0" i="0" u="none" strike="noStrike" dirty="0">
                <a:solidFill>
                  <a:srgbClr val="1B7A82"/>
                </a:solidFill>
                <a:effectLst/>
                <a:latin typeface="Jumble" panose="02000503000000020004" pitchFamily="2" charset="0"/>
              </a:rPr>
              <a:t>Motivation:</a:t>
            </a:r>
            <a:endParaRPr lang="fr-CH" sz="1600" dirty="0"/>
          </a:p>
        </p:txBody>
      </p:sp>
      <p:sp>
        <p:nvSpPr>
          <p:cNvPr id="22" name="ZoneTexte 21">
            <a:extLst>
              <a:ext uri="{FF2B5EF4-FFF2-40B4-BE49-F238E27FC236}">
                <a16:creationId xmlns:a16="http://schemas.microsoft.com/office/drawing/2014/main" id="{D4E0313F-A75C-B438-FAEF-5FC282238C6E}"/>
              </a:ext>
            </a:extLst>
          </p:cNvPr>
          <p:cNvSpPr txBox="1"/>
          <p:nvPr/>
        </p:nvSpPr>
        <p:spPr>
          <a:xfrm>
            <a:off x="517037" y="4355777"/>
            <a:ext cx="1064029" cy="338554"/>
          </a:xfrm>
          <a:prstGeom prst="rect">
            <a:avLst/>
          </a:prstGeom>
          <a:noFill/>
        </p:spPr>
        <p:txBody>
          <a:bodyPr wrap="square" rtlCol="0">
            <a:spAutoFit/>
          </a:bodyPr>
          <a:lstStyle/>
          <a:p>
            <a:r>
              <a:rPr lang="en-US" sz="1600" dirty="0">
                <a:solidFill>
                  <a:srgbClr val="1B7A82"/>
                </a:solidFill>
                <a:latin typeface="Jumble" panose="02000503000000020004" pitchFamily="2" charset="0"/>
              </a:rPr>
              <a:t>Goal:</a:t>
            </a:r>
            <a:endParaRPr lang="fr-CH" sz="1600" dirty="0"/>
          </a:p>
        </p:txBody>
      </p:sp>
    </p:spTree>
    <p:extLst>
      <p:ext uri="{BB962C8B-B14F-4D97-AF65-F5344CB8AC3E}">
        <p14:creationId xmlns:p14="http://schemas.microsoft.com/office/powerpoint/2010/main" val="63864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00D7-DB42-D631-C455-E0987E36848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27CAE96-DF87-3F0F-4728-7FB3DB292D04}"/>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831124F6-0C17-F185-5BD1-6CD1C9776ECB}"/>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3378BCEC-D2FB-9A50-0D9E-EC92F917B410}"/>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8" name="Image 7">
            <a:extLst>
              <a:ext uri="{FF2B5EF4-FFF2-40B4-BE49-F238E27FC236}">
                <a16:creationId xmlns:a16="http://schemas.microsoft.com/office/drawing/2014/main" id="{8D66D664-A8C5-4D8E-4441-B40FD48D6FD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3" b="92512" l="9722" r="89931">
                        <a14:foregroundMark x1="38194" y1="12560" x2="38889" y2="17874"/>
                        <a14:foregroundMark x1="68750" y1="20773" x2="77431" y2="32609"/>
                        <a14:foregroundMark x1="77431" y1="32609" x2="77778" y2="32850"/>
                        <a14:foregroundMark x1="21875" y1="47101" x2="40278" y2="56039"/>
                        <a14:foregroundMark x1="40278" y1="56039" x2="40278" y2="56280"/>
                        <a14:foregroundMark x1="68403" y1="90097" x2="66319" y2="92512"/>
                      </a14:backgroundRemoval>
                    </a14:imgEffect>
                  </a14:imgLayer>
                </a14:imgProps>
              </a:ext>
            </a:extLst>
          </a:blip>
          <a:stretch>
            <a:fillRect/>
          </a:stretch>
        </p:blipFill>
        <p:spPr>
          <a:xfrm rot="15825459">
            <a:off x="4347473" y="1473962"/>
            <a:ext cx="581718" cy="836220"/>
          </a:xfrm>
          <a:prstGeom prst="rect">
            <a:avLst/>
          </a:prstGeom>
        </p:spPr>
      </p:pic>
      <p:sp>
        <p:nvSpPr>
          <p:cNvPr id="9" name="ZoneTexte 8">
            <a:extLst>
              <a:ext uri="{FF2B5EF4-FFF2-40B4-BE49-F238E27FC236}">
                <a16:creationId xmlns:a16="http://schemas.microsoft.com/office/drawing/2014/main" id="{636F1C24-B388-0EDA-85D9-AE5026C67C93}"/>
              </a:ext>
            </a:extLst>
          </p:cNvPr>
          <p:cNvSpPr txBox="1"/>
          <p:nvPr/>
        </p:nvSpPr>
        <p:spPr>
          <a:xfrm>
            <a:off x="415636" y="272594"/>
            <a:ext cx="6101542" cy="9510296"/>
          </a:xfrm>
          <a:prstGeom prst="rect">
            <a:avLst/>
          </a:prstGeom>
          <a:noFill/>
        </p:spPr>
        <p:txBody>
          <a:bodyPr wrap="square" rtlCol="0">
            <a:spAutoFit/>
          </a:bodyPr>
          <a:lstStyle/>
          <a:p>
            <a:pPr algn="just"/>
            <a:r>
              <a:rPr lang="en-US" dirty="0">
                <a:solidFill>
                  <a:srgbClr val="1B7A82"/>
                </a:solidFill>
                <a:latin typeface="Jumble" panose="02000503000000020004" pitchFamily="2" charset="0"/>
              </a:rPr>
              <a:t>II. Design and Development Process</a:t>
            </a:r>
            <a:endParaRPr lang="en-US" dirty="0">
              <a:solidFill>
                <a:srgbClr val="023859"/>
              </a:solidFill>
              <a:latin typeface="Arial" panose="020B0604020202020204" pitchFamily="34" charset="0"/>
              <a:cs typeface="Arial" panose="020B0604020202020204" pitchFamily="34" charset="0"/>
            </a:endParaRPr>
          </a:p>
          <a:p>
            <a:pPr algn="just"/>
            <a:r>
              <a:rPr lang="en-US" sz="1400" dirty="0">
                <a:solidFill>
                  <a:srgbClr val="023859"/>
                </a:solidFill>
                <a:latin typeface="Arial" panose="020B0604020202020204" pitchFamily="34" charset="0"/>
                <a:cs typeface="Arial" panose="020B0604020202020204" pitchFamily="34" charset="0"/>
              </a:rPr>
              <a:t>After setting our goals, we focused on brainstorming effective ways to visualize and communicate the data, with the aim of raising awareness about cetacean protection. In this section, we retrace the steps taken to reach the final result, reusing sketches and plans from earlier milestones while explaining how they evolved throughout the development process.</a:t>
            </a:r>
          </a:p>
          <a:p>
            <a:pPr algn="just"/>
            <a:endParaRPr lang="en-US" sz="1400" dirty="0">
              <a:solidFill>
                <a:srgbClr val="023859"/>
              </a:solidFill>
            </a:endParaRPr>
          </a:p>
          <a:p>
            <a:pPr marL="342900" indent="-342900" algn="just">
              <a:buAutoNum type="alphaUcParenR"/>
            </a:pPr>
            <a:r>
              <a:rPr lang="en-US" sz="1600" dirty="0">
                <a:solidFill>
                  <a:srgbClr val="1B7A82"/>
                </a:solidFill>
                <a:latin typeface="Jumble" panose="02000503000000020004" pitchFamily="2" charset="0"/>
              </a:rPr>
              <a:t>Website layout</a:t>
            </a:r>
            <a:endParaRPr lang="en-US" sz="1400" dirty="0">
              <a:solidFill>
                <a:srgbClr val="023859"/>
              </a:solidFill>
            </a:endParaRPr>
          </a:p>
          <a:p>
            <a:pPr algn="just"/>
            <a:r>
              <a:rPr lang="en-US" sz="1400" dirty="0">
                <a:solidFill>
                  <a:srgbClr val="023859"/>
                </a:solidFill>
                <a:latin typeface="Arial" panose="020B0604020202020204" pitchFamily="34" charset="0"/>
                <a:cs typeface="Arial" panose="020B0604020202020204" pitchFamily="34" charset="0"/>
              </a:rPr>
              <a:t>Our color palette, green and dark blue, was chosen to reflect the colors of the ocean, reinforcing our theme of marine life and cetacean protection. The green evokes shallow, vibrant waters and a sense of vitality, while the dark blue conveys depth, calm, and reliability. Paired with neutral backgrounds and black text for readability, this palette ensures a clean, engaging, and consistent visual experience throughout the site.</a:t>
            </a:r>
          </a:p>
          <a:p>
            <a:pPr algn="just"/>
            <a:r>
              <a:rPr lang="en-US" sz="1400" dirty="0">
                <a:solidFill>
                  <a:srgbClr val="023859"/>
                </a:solidFill>
                <a:latin typeface="Arial" panose="020B0604020202020204" pitchFamily="34" charset="0"/>
                <a:cs typeface="Arial" panose="020B0604020202020204" pitchFamily="34" charset="0"/>
              </a:rPr>
              <a:t>To support the visual narrative, we incorporated ocean-themed illustrations and icons sourced from </a:t>
            </a:r>
            <a:r>
              <a:rPr lang="en-US" sz="1400" dirty="0" err="1">
                <a:solidFill>
                  <a:srgbClr val="023859"/>
                </a:solidFill>
                <a:latin typeface="Arial" panose="020B0604020202020204" pitchFamily="34" charset="0"/>
                <a:cs typeface="Arial" panose="020B0604020202020204" pitchFamily="34" charset="0"/>
              </a:rPr>
              <a:t>Freepik</a:t>
            </a:r>
            <a:r>
              <a:rPr lang="en-US" sz="1400" dirty="0">
                <a:solidFill>
                  <a:srgbClr val="023859"/>
                </a:solidFill>
                <a:latin typeface="Arial" panose="020B0604020202020204" pitchFamily="34" charset="0"/>
                <a:cs typeface="Arial" panose="020B0604020202020204" pitchFamily="34" charset="0"/>
              </a:rPr>
              <a:t>, creating a cohesive design. Additionally, both the introduction and conclusion feature black and white images to highlight the urgency and danger faced by marine life. These monochrome visuals provide stark contrast, evoking a more serious, reflective tone that underscores the environmental threats at the heart of the project.</a:t>
            </a:r>
          </a:p>
          <a:p>
            <a:pPr algn="just"/>
            <a:endParaRPr lang="en-US" sz="1400" dirty="0">
              <a:solidFill>
                <a:srgbClr val="023859"/>
              </a:solidFill>
              <a:latin typeface="Arial" panose="020B0604020202020204" pitchFamily="34" charset="0"/>
              <a:cs typeface="Arial" panose="020B0604020202020204" pitchFamily="34" charset="0"/>
            </a:endParaRPr>
          </a:p>
          <a:p>
            <a:pPr algn="just"/>
            <a:r>
              <a:rPr lang="en-US" sz="1600" dirty="0">
                <a:solidFill>
                  <a:srgbClr val="1B7A82"/>
                </a:solidFill>
                <a:latin typeface="Jumble" panose="02000503000000020004" pitchFamily="2" charset="0"/>
              </a:rPr>
              <a:t>B) Storytelling</a:t>
            </a:r>
            <a:endParaRPr lang="en-US" sz="200" dirty="0">
              <a:solidFill>
                <a:srgbClr val="1B7A82"/>
              </a:solidFill>
              <a:latin typeface="Jumble" panose="02000503000000020004" pitchFamily="2" charset="0"/>
            </a:endParaRPr>
          </a:p>
          <a:p>
            <a:pPr algn="just"/>
            <a:br>
              <a:rPr lang="en-US" sz="200" dirty="0">
                <a:solidFill>
                  <a:srgbClr val="023859"/>
                </a:solidFill>
                <a:latin typeface="Arial" panose="020B0604020202020204" pitchFamily="34" charset="0"/>
                <a:cs typeface="Arial" panose="020B0604020202020204" pitchFamily="34" charset="0"/>
              </a:rPr>
            </a:br>
            <a:r>
              <a:rPr lang="en-US" sz="1400" dirty="0">
                <a:solidFill>
                  <a:srgbClr val="023859"/>
                </a:solidFill>
                <a:latin typeface="Arial" panose="020B0604020202020204" pitchFamily="34" charset="0"/>
                <a:cs typeface="Arial" panose="020B0604020202020204" pitchFamily="34" charset="0"/>
              </a:rPr>
              <a:t>The website is structured to offer a clear, intuitive, and user-friendly experience, allowing visitors to navigate seamlessly through different sections. A top navigation bar provides direct access to the main parts of the site, while the overall layout follows a logical narrative that guides users step by step.</a:t>
            </a:r>
          </a:p>
          <a:p>
            <a:pPr algn="just">
              <a:buNone/>
            </a:pPr>
            <a:r>
              <a:rPr lang="en-US" sz="1400" dirty="0">
                <a:solidFill>
                  <a:srgbClr val="023859"/>
                </a:solidFill>
                <a:latin typeface="Arial" panose="020B0604020202020204" pitchFamily="34" charset="0"/>
                <a:cs typeface="Arial" panose="020B0604020202020204" pitchFamily="34" charset="0"/>
              </a:rPr>
              <a:t>The journey begins with an introductory section that sets the stage: although more than a century has passed since the peak of commercial whaling, many cetacean species are still struggling to recover. This section highlights the urgency of their situation while offering a playful and engaging entry point into the topic.</a:t>
            </a:r>
          </a:p>
          <a:p>
            <a:pPr algn="just">
              <a:buNone/>
            </a:pPr>
            <a:r>
              <a:rPr lang="en-US" sz="1400" dirty="0">
                <a:solidFill>
                  <a:srgbClr val="023859"/>
                </a:solidFill>
                <a:latin typeface="Arial" panose="020B0604020202020204" pitchFamily="34" charset="0"/>
                <a:cs typeface="Arial" panose="020B0604020202020204" pitchFamily="34" charset="0"/>
              </a:rPr>
              <a:t>After the introduction, users are invited to explore three interactive visualizations: sightings data, the cetacean phylogenetic tree, and individual species profiles. The main content then unfolds into a section that highlights the major threats cetaceans face today. </a:t>
            </a:r>
          </a:p>
          <a:p>
            <a:pPr algn="just">
              <a:buNone/>
            </a:pPr>
            <a:r>
              <a:rPr lang="en-US" sz="1400" dirty="0">
                <a:solidFill>
                  <a:srgbClr val="023859"/>
                </a:solidFill>
                <a:latin typeface="Arial" panose="020B0604020202020204" pitchFamily="34" charset="0"/>
                <a:cs typeface="Arial" panose="020B0604020202020204" pitchFamily="34" charset="0"/>
              </a:rPr>
              <a:t>  Finally, a concluding section wraps up the journey, summarizing the </a:t>
            </a:r>
          </a:p>
          <a:p>
            <a:pPr algn="just">
              <a:buNone/>
            </a:pPr>
            <a:r>
              <a:rPr lang="en-US" sz="1400" dirty="0">
                <a:solidFill>
                  <a:srgbClr val="023859"/>
                </a:solidFill>
                <a:latin typeface="Arial" panose="020B0604020202020204" pitchFamily="34" charset="0"/>
                <a:cs typeface="Arial" panose="020B0604020202020204" pitchFamily="34" charset="0"/>
              </a:rPr>
              <a:t>    key insights and reinforcing the importance of cetacean conservation.</a:t>
            </a:r>
          </a:p>
          <a:p>
            <a:pPr>
              <a:buNone/>
            </a:pPr>
            <a:br>
              <a:rPr lang="en-US" sz="1400" dirty="0"/>
            </a:br>
            <a:endParaRPr lang="en-US" sz="1400" dirty="0">
              <a:solidFill>
                <a:srgbClr val="023859"/>
              </a:solidFill>
              <a:latin typeface="Arial" panose="020B0604020202020204" pitchFamily="34" charset="0"/>
              <a:cs typeface="Arial" panose="020B0604020202020204" pitchFamily="34" charset="0"/>
            </a:endParaRPr>
          </a:p>
          <a:p>
            <a:pPr algn="just"/>
            <a:endParaRPr lang="en-US" sz="1400" dirty="0">
              <a:solidFill>
                <a:srgbClr val="023859"/>
              </a:solidFill>
            </a:endParaRPr>
          </a:p>
          <a:p>
            <a:pPr algn="just"/>
            <a:endParaRPr lang="en-US" sz="1400" dirty="0">
              <a:solidFill>
                <a:srgbClr val="023859"/>
              </a:solidFill>
            </a:endParaRPr>
          </a:p>
        </p:txBody>
      </p:sp>
    </p:spTree>
    <p:extLst>
      <p:ext uri="{BB962C8B-B14F-4D97-AF65-F5344CB8AC3E}">
        <p14:creationId xmlns:p14="http://schemas.microsoft.com/office/powerpoint/2010/main" val="4053092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84BC-9B54-59B9-DC0B-64EB33DF6F9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2822C6-A98C-21FE-6027-DAF7BBAC66F8}"/>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6" name="Image 5" descr="Une image contenant Mammifère marin, poisson, Aileron, mammifère&#10;&#10;Le contenu généré par l’IA peut être incorrect.">
            <a:extLst>
              <a:ext uri="{FF2B5EF4-FFF2-40B4-BE49-F238E27FC236}">
                <a16:creationId xmlns:a16="http://schemas.microsoft.com/office/drawing/2014/main" id="{D39B718B-B7C6-3159-CE89-105AC876E4FA}"/>
              </a:ext>
            </a:extLst>
          </p:cNvPr>
          <p:cNvPicPr>
            <a:picLocks noChangeAspect="1"/>
          </p:cNvPicPr>
          <p:nvPr/>
        </p:nvPicPr>
        <p:blipFill>
          <a:blip r:embed="rId2"/>
          <a:srcRect t="62333"/>
          <a:stretch/>
        </p:blipFill>
        <p:spPr>
          <a:xfrm>
            <a:off x="0" y="8183880"/>
            <a:ext cx="6858000" cy="1722120"/>
          </a:xfrm>
          <a:prstGeom prst="rect">
            <a:avLst/>
          </a:prstGeom>
        </p:spPr>
      </p:pic>
      <p:sp>
        <p:nvSpPr>
          <p:cNvPr id="7" name="Rectangle 6">
            <a:extLst>
              <a:ext uri="{FF2B5EF4-FFF2-40B4-BE49-F238E27FC236}">
                <a16:creationId xmlns:a16="http://schemas.microsoft.com/office/drawing/2014/main" id="{AF5415E3-34B8-04F2-48D7-B0B8A03E0968}"/>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5122" name="Picture 2" descr="Image générée">
            <a:extLst>
              <a:ext uri="{FF2B5EF4-FFF2-40B4-BE49-F238E27FC236}">
                <a16:creationId xmlns:a16="http://schemas.microsoft.com/office/drawing/2014/main" id="{C0C03169-7875-14D1-1BEB-01BFE5136C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699" b="61667"/>
          <a:stretch/>
        </p:blipFill>
        <p:spPr bwMode="auto">
          <a:xfrm rot="19708114">
            <a:off x="5110405" y="2230353"/>
            <a:ext cx="1115872" cy="65857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71387E8D-6851-FCEC-CAE6-BC84767289A9}"/>
              </a:ext>
            </a:extLst>
          </p:cNvPr>
          <p:cNvSpPr txBox="1"/>
          <p:nvPr/>
        </p:nvSpPr>
        <p:spPr>
          <a:xfrm>
            <a:off x="415636" y="272594"/>
            <a:ext cx="6101542" cy="9402574"/>
          </a:xfrm>
          <a:prstGeom prst="rect">
            <a:avLst/>
          </a:prstGeom>
          <a:noFill/>
        </p:spPr>
        <p:txBody>
          <a:bodyPr wrap="square" rtlCol="0">
            <a:spAutoFit/>
          </a:bodyPr>
          <a:lstStyle/>
          <a:p>
            <a:pPr algn="just"/>
            <a:r>
              <a:rPr lang="en-US" sz="1600" dirty="0">
                <a:solidFill>
                  <a:srgbClr val="1B7A82"/>
                </a:solidFill>
                <a:latin typeface="Jumble" panose="02000503000000020004" pitchFamily="2" charset="0"/>
              </a:rPr>
              <a:t>C) Visualizations</a:t>
            </a:r>
          </a:p>
          <a:p>
            <a:pPr algn="just"/>
            <a:endParaRPr lang="en-US" sz="1600" dirty="0">
              <a:solidFill>
                <a:srgbClr val="023859"/>
              </a:solidFill>
              <a:latin typeface="Arial" panose="020B0604020202020204" pitchFamily="34" charset="0"/>
              <a:cs typeface="Arial" panose="020B0604020202020204" pitchFamily="34" charset="0"/>
            </a:endParaRPr>
          </a:p>
          <a:p>
            <a:pPr rtl="0">
              <a:buNone/>
            </a:pPr>
            <a:r>
              <a:rPr lang="en-US" sz="1600" b="1" i="0" u="none" strike="noStrike" dirty="0">
                <a:solidFill>
                  <a:srgbClr val="1B7A82"/>
                </a:solidFill>
                <a:effectLst/>
                <a:latin typeface="Jumble" panose="02000503000000020004" pitchFamily="2" charset="0"/>
                <a:cs typeface="Arial" panose="020B0604020202020204" pitchFamily="34" charset="0"/>
              </a:rPr>
              <a:t>Sightings Map</a:t>
            </a:r>
            <a:endParaRPr lang="en-US" sz="1600" b="0" dirty="0">
              <a:solidFill>
                <a:srgbClr val="1B7A82"/>
              </a:solidFill>
              <a:effectLst/>
              <a:latin typeface="Jumble" panose="02000503000000020004" pitchFamily="2" charset="0"/>
              <a:cs typeface="Arial" panose="020B0604020202020204" pitchFamily="34" charset="0"/>
            </a:endParaRPr>
          </a:p>
          <a:p>
            <a:pPr rtl="0">
              <a:spcBef>
                <a:spcPts val="600"/>
              </a:spcBef>
              <a:buNone/>
            </a:pPr>
            <a:r>
              <a:rPr lang="en-US" sz="1400" b="0" i="0" u="none" strike="noStrike" dirty="0">
                <a:solidFill>
                  <a:srgbClr val="023859"/>
                </a:solidFill>
                <a:effectLst/>
                <a:latin typeface="Arial" panose="020B0604020202020204" pitchFamily="34" charset="0"/>
                <a:cs typeface="Arial" panose="020B0604020202020204" pitchFamily="34" charset="0"/>
              </a:rPr>
              <a:t>Cetacean sightings data were sourced from </a:t>
            </a:r>
            <a:r>
              <a:rPr lang="en-US" sz="1400" b="0" i="0" u="none" strike="noStrike" dirty="0">
                <a:solidFill>
                  <a:srgbClr val="023859"/>
                </a:solidFill>
                <a:effectLst/>
                <a:latin typeface="Arial" panose="020B0604020202020204" pitchFamily="34" charset="0"/>
                <a:cs typeface="Arial" panose="020B0604020202020204" pitchFamily="34" charset="0"/>
                <a:hlinkClick r:id="rId4"/>
              </a:rPr>
              <a:t>OBIS </a:t>
            </a:r>
            <a:r>
              <a:rPr lang="en-US" sz="1400" b="0" i="0" u="none" strike="noStrike" dirty="0" err="1">
                <a:solidFill>
                  <a:srgbClr val="023859"/>
                </a:solidFill>
                <a:effectLst/>
                <a:latin typeface="Arial" panose="020B0604020202020204" pitchFamily="34" charset="0"/>
                <a:cs typeface="Arial" panose="020B0604020202020204" pitchFamily="34" charset="0"/>
                <a:hlinkClick r:id="rId4"/>
              </a:rPr>
              <a:t>Seamap</a:t>
            </a:r>
            <a:r>
              <a:rPr lang="en-US" sz="1400" b="0" i="0" u="none" strike="noStrike" dirty="0">
                <a:solidFill>
                  <a:srgbClr val="023859"/>
                </a:solidFill>
                <a:effectLst/>
                <a:latin typeface="Arial" panose="020B0604020202020204" pitchFamily="34" charset="0"/>
                <a:cs typeface="Arial" panose="020B0604020202020204" pitchFamily="34" charset="0"/>
              </a:rPr>
              <a:t>, with original records provided by </a:t>
            </a:r>
            <a:r>
              <a:rPr lang="en-US" sz="1400" b="0" i="0" u="none" strike="noStrike" dirty="0" err="1">
                <a:solidFill>
                  <a:srgbClr val="023859"/>
                </a:solidFill>
                <a:effectLst/>
                <a:latin typeface="Arial" panose="020B0604020202020204" pitchFamily="34" charset="0"/>
                <a:cs typeface="Arial" panose="020B0604020202020204" pitchFamily="34" charset="0"/>
                <a:hlinkClick r:id="rId5"/>
              </a:rPr>
              <a:t>HappyWhale</a:t>
            </a:r>
            <a:r>
              <a:rPr lang="en-US" sz="1400" b="0" i="0" u="none" strike="noStrike" dirty="0">
                <a:solidFill>
                  <a:srgbClr val="023859"/>
                </a:solidFill>
                <a:effectLst/>
                <a:latin typeface="Arial" panose="020B0604020202020204" pitchFamily="34" charset="0"/>
                <a:cs typeface="Arial" panose="020B0604020202020204" pitchFamily="34" charset="0"/>
              </a:rPr>
              <a:t>. We developed a dynamic map-based visualization that allows users to explore </a:t>
            </a:r>
            <a:r>
              <a:rPr lang="en-US" sz="1400" b="1" i="0" u="none" strike="noStrike" dirty="0">
                <a:solidFill>
                  <a:srgbClr val="023859"/>
                </a:solidFill>
                <a:effectLst/>
                <a:latin typeface="Arial" panose="020B0604020202020204" pitchFamily="34" charset="0"/>
                <a:cs typeface="Arial" panose="020B0604020202020204" pitchFamily="34" charset="0"/>
              </a:rPr>
              <a:t>cetacean sightings</a:t>
            </a:r>
            <a:r>
              <a:rPr lang="en-US" sz="1400" b="0" i="0" u="none" strike="noStrike" dirty="0">
                <a:solidFill>
                  <a:srgbClr val="023859"/>
                </a:solidFill>
                <a:effectLst/>
                <a:latin typeface="Arial" panose="020B0604020202020204" pitchFamily="34" charset="0"/>
                <a:cs typeface="Arial" panose="020B0604020202020204" pitchFamily="34" charset="0"/>
              </a:rPr>
              <a:t> in </a:t>
            </a:r>
            <a:r>
              <a:rPr lang="en-US" sz="1400" b="1" i="0" u="none" strike="noStrike" dirty="0">
                <a:solidFill>
                  <a:srgbClr val="023859"/>
                </a:solidFill>
                <a:effectLst/>
                <a:latin typeface="Arial" panose="020B0604020202020204" pitchFamily="34" charset="0"/>
                <a:cs typeface="Arial" panose="020B0604020202020204" pitchFamily="34" charset="0"/>
              </a:rPr>
              <a:t>marine protected areas</a:t>
            </a:r>
            <a:r>
              <a:rPr lang="en-US" sz="1400" b="0" i="0" u="none" strike="noStrike" dirty="0">
                <a:solidFill>
                  <a:srgbClr val="023859"/>
                </a:solidFill>
                <a:effectLst/>
                <a:latin typeface="Arial" panose="020B0604020202020204" pitchFamily="34" charset="0"/>
                <a:cs typeface="Arial" panose="020B0604020202020204" pitchFamily="34" charset="0"/>
              </a:rPr>
              <a:t>. Key interactive features include:</a:t>
            </a:r>
          </a:p>
          <a:p>
            <a:pPr marL="285750" indent="-285750" rtl="0">
              <a:spcBef>
                <a:spcPts val="600"/>
              </a:spcBef>
              <a:buBlip>
                <a:blip r:embed="rId6"/>
              </a:buBlip>
            </a:pPr>
            <a:r>
              <a:rPr lang="en-US" sz="1400" dirty="0">
                <a:solidFill>
                  <a:srgbClr val="023859"/>
                </a:solidFill>
                <a:latin typeface="Arial" panose="020B0604020202020204" pitchFamily="34" charset="0"/>
                <a:cs typeface="Arial" panose="020B0604020202020204" pitchFamily="34" charset="0"/>
              </a:rPr>
              <a:t>S</a:t>
            </a:r>
            <a:r>
              <a:rPr lang="en-US" sz="1400" b="0" i="0" u="none" strike="noStrike" dirty="0">
                <a:solidFill>
                  <a:srgbClr val="023859"/>
                </a:solidFill>
                <a:effectLst/>
                <a:latin typeface="Arial" panose="020B0604020202020204" pitchFamily="34" charset="0"/>
                <a:cs typeface="Arial" panose="020B0604020202020204" pitchFamily="34" charset="0"/>
              </a:rPr>
              <a:t>pecies selection (e.g., filter by specific cetaceans)</a:t>
            </a: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Blip>
                <a:blip r:embed="rId6"/>
              </a:buBlip>
            </a:pPr>
            <a:r>
              <a:rPr lang="en-US" sz="1400" b="0" i="0" u="none" strike="noStrike" dirty="0">
                <a:solidFill>
                  <a:srgbClr val="023859"/>
                </a:solidFill>
                <a:effectLst/>
                <a:latin typeface="Arial" panose="020B0604020202020204" pitchFamily="34" charset="0"/>
                <a:cs typeface="Arial" panose="020B0604020202020204" pitchFamily="34" charset="0"/>
              </a:rPr>
              <a:t>Conservation status filters (e.g., endangered species)</a:t>
            </a: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Blip>
                <a:blip r:embed="rId6"/>
              </a:buBlip>
            </a:pPr>
            <a:r>
              <a:rPr lang="en-US" sz="1400" b="0" i="0" u="none" strike="noStrike" dirty="0">
                <a:solidFill>
                  <a:srgbClr val="023859"/>
                </a:solidFill>
                <a:effectLst/>
                <a:latin typeface="Arial" panose="020B0604020202020204" pitchFamily="34" charset="0"/>
                <a:cs typeface="Arial" panose="020B0604020202020204" pitchFamily="34" charset="0"/>
              </a:rPr>
              <a:t>Seasonal filters to analyze migration patterns</a:t>
            </a: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Blip>
                <a:blip r:embed="rId6"/>
              </a:buBlip>
            </a:pPr>
            <a:r>
              <a:rPr lang="en-US" sz="1400" b="0" i="0" u="none" strike="noStrike" dirty="0">
                <a:solidFill>
                  <a:srgbClr val="023859"/>
                </a:solidFill>
                <a:effectLst/>
                <a:latin typeface="Arial" panose="020B0604020202020204" pitchFamily="34" charset="0"/>
                <a:cs typeface="Arial" panose="020B0604020202020204" pitchFamily="34" charset="0"/>
              </a:rPr>
              <a:t>Time range selectors to track changes over time</a:t>
            </a: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Blip>
                <a:blip r:embed="rId6"/>
              </a:buBlip>
            </a:pPr>
            <a:r>
              <a:rPr lang="en-US" sz="1400" b="0" i="0" u="none" strike="noStrike" dirty="0">
                <a:solidFill>
                  <a:srgbClr val="023859"/>
                </a:solidFill>
                <a:effectLst/>
                <a:latin typeface="Arial" panose="020B0604020202020204" pitchFamily="34" charset="0"/>
                <a:cs typeface="Arial" panose="020B0604020202020204" pitchFamily="34" charset="0"/>
              </a:rPr>
              <a:t>2D/3D toggle switch for flexible spatial perspectives</a:t>
            </a: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dirty="0">
              <a:solidFill>
                <a:srgbClr val="023859"/>
              </a:solidFill>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r>
              <a:rPr lang="en-US" sz="1400" dirty="0">
                <a:solidFill>
                  <a:srgbClr val="023859"/>
                </a:solidFill>
                <a:latin typeface="Arial" panose="020B0604020202020204" pitchFamily="34" charset="0"/>
                <a:cs typeface="Arial" panose="020B0604020202020204" pitchFamily="34" charset="0"/>
              </a:rPr>
              <a:t>What can we observe by playing with the map?</a:t>
            </a:r>
          </a:p>
          <a:p>
            <a:pPr marL="285750" indent="-285750" rtl="0">
              <a:spcBef>
                <a:spcPts val="600"/>
              </a:spcBef>
              <a:buBlip>
                <a:blip r:embed="rId6"/>
              </a:buBlip>
            </a:pPr>
            <a:r>
              <a:rPr lang="en-US" sz="1400" dirty="0">
                <a:solidFill>
                  <a:srgbClr val="023859"/>
                </a:solidFill>
                <a:latin typeface="Arial" panose="020B0604020202020204" pitchFamily="34" charset="0"/>
                <a:cs typeface="Arial" panose="020B0604020202020204" pitchFamily="34" charset="0"/>
              </a:rPr>
              <a:t>From May to November, sightings are more frequent in the northern regions; from November to May, they shift toward the south.</a:t>
            </a:r>
          </a:p>
          <a:p>
            <a:pPr marL="285750" indent="-285750" rtl="0">
              <a:spcBef>
                <a:spcPts val="600"/>
              </a:spcBef>
              <a:buBlip>
                <a:blip r:embed="rId6"/>
              </a:buBlip>
            </a:pPr>
            <a:r>
              <a:rPr lang="en-US" sz="1400" dirty="0">
                <a:solidFill>
                  <a:srgbClr val="023859"/>
                </a:solidFill>
                <a:latin typeface="Arial" panose="020B0604020202020204" pitchFamily="34" charset="0"/>
                <a:cs typeface="Arial" panose="020B0604020202020204" pitchFamily="34" charset="0"/>
              </a:rPr>
              <a:t>Sightings have increased over the years, suggesting improved monitoring or population changes.</a:t>
            </a:r>
          </a:p>
          <a:p>
            <a:pPr marL="285750" indent="-285750" rtl="0">
              <a:spcBef>
                <a:spcPts val="600"/>
              </a:spcBef>
              <a:buBlip>
                <a:blip r:embed="rId6"/>
              </a:buBlip>
            </a:pPr>
            <a:r>
              <a:rPr lang="en-US" sz="1400" dirty="0">
                <a:solidFill>
                  <a:srgbClr val="023859"/>
                </a:solidFill>
                <a:latin typeface="Arial" panose="020B0604020202020204" pitchFamily="34" charset="0"/>
                <a:cs typeface="Arial" panose="020B0604020202020204" pitchFamily="34" charset="0"/>
              </a:rPr>
              <a:t>Some endangered species have very few recorded sightings, highlighting their rarity or detection challenges.</a:t>
            </a: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pic>
        <p:nvPicPr>
          <p:cNvPr id="9" name="Image 8">
            <a:extLst>
              <a:ext uri="{FF2B5EF4-FFF2-40B4-BE49-F238E27FC236}">
                <a16:creationId xmlns:a16="http://schemas.microsoft.com/office/drawing/2014/main" id="{2526AE0E-C0A0-28FF-9366-53EAC57B34B3}"/>
              </a:ext>
            </a:extLst>
          </p:cNvPr>
          <p:cNvPicPr>
            <a:picLocks noChangeAspect="1"/>
          </p:cNvPicPr>
          <p:nvPr/>
        </p:nvPicPr>
        <p:blipFill>
          <a:blip r:embed="rId7"/>
          <a:stretch>
            <a:fillRect/>
          </a:stretch>
        </p:blipFill>
        <p:spPr>
          <a:xfrm>
            <a:off x="238991" y="3491944"/>
            <a:ext cx="6380018" cy="2210586"/>
          </a:xfrm>
          <a:prstGeom prst="rect">
            <a:avLst/>
          </a:prstGeom>
        </p:spPr>
      </p:pic>
      <p:sp>
        <p:nvSpPr>
          <p:cNvPr id="15" name="Rectangle : coins arrondis 14">
            <a:extLst>
              <a:ext uri="{FF2B5EF4-FFF2-40B4-BE49-F238E27FC236}">
                <a16:creationId xmlns:a16="http://schemas.microsoft.com/office/drawing/2014/main" id="{F47B1EE4-6D70-39BC-8EC4-EE759D251D21}"/>
              </a:ext>
            </a:extLst>
          </p:cNvPr>
          <p:cNvSpPr/>
          <p:nvPr/>
        </p:nvSpPr>
        <p:spPr>
          <a:xfrm>
            <a:off x="370114" y="5924748"/>
            <a:ext cx="6117772" cy="816525"/>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spcBef>
                <a:spcPts val="1200"/>
              </a:spcBef>
              <a:spcAft>
                <a:spcPts val="1200"/>
              </a:spcAft>
            </a:pPr>
            <a:r>
              <a:rPr lang="en-US" sz="1400" b="0" i="0" u="none" strike="noStrike" dirty="0">
                <a:solidFill>
                  <a:srgbClr val="023859"/>
                </a:solidFill>
                <a:effectLst/>
                <a:latin typeface="Arial" panose="020B0604020202020204" pitchFamily="34" charset="0"/>
                <a:cs typeface="Arial" panose="020B0604020202020204" pitchFamily="34" charset="0"/>
              </a:rPr>
              <a:t>The main goal is to reveal critical overlaps (or gaps) between high-sighting regions and protected zones, while offering preliminary insights into species migration patterns.</a:t>
            </a:r>
            <a:endParaRPr lang="en-US" sz="1400" b="0" dirty="0">
              <a:solidFill>
                <a:srgbClr val="02385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377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05742-D69E-09E1-D7AE-0CB747DA60A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6BE289C-4753-FDAD-CB87-B55DD67686C0}"/>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Rectangle 6">
            <a:extLst>
              <a:ext uri="{FF2B5EF4-FFF2-40B4-BE49-F238E27FC236}">
                <a16:creationId xmlns:a16="http://schemas.microsoft.com/office/drawing/2014/main" id="{024FF570-286E-5F2B-0AEC-4BC2A8FA57A4}"/>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Rectangle : coins arrondis 8">
            <a:extLst>
              <a:ext uri="{FF2B5EF4-FFF2-40B4-BE49-F238E27FC236}">
                <a16:creationId xmlns:a16="http://schemas.microsoft.com/office/drawing/2014/main" id="{84F00BAA-4EB3-2615-C7F0-7E4F38AE77BB}"/>
              </a:ext>
            </a:extLst>
          </p:cNvPr>
          <p:cNvSpPr/>
          <p:nvPr/>
        </p:nvSpPr>
        <p:spPr>
          <a:xfrm>
            <a:off x="370114" y="5283614"/>
            <a:ext cx="6117772" cy="459953"/>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buNone/>
            </a:pPr>
            <a:r>
              <a:rPr lang="en-US" sz="1400" i="0" u="none" strike="noStrike" dirty="0">
                <a:solidFill>
                  <a:srgbClr val="023859"/>
                </a:solidFill>
                <a:effectLst/>
                <a:latin typeface="Arial" panose="020B0604020202020204" pitchFamily="34" charset="0"/>
                <a:cs typeface="Arial" panose="020B0604020202020204" pitchFamily="34" charset="0"/>
              </a:rPr>
              <a:t>The motion-driven format effectively emphasizes temporal trends, making the historical evolution of whaling efforts more intuitive and impactful.</a:t>
            </a:r>
          </a:p>
        </p:txBody>
      </p:sp>
      <p:pic>
        <p:nvPicPr>
          <p:cNvPr id="11" name="Image 10">
            <a:extLst>
              <a:ext uri="{FF2B5EF4-FFF2-40B4-BE49-F238E27FC236}">
                <a16:creationId xmlns:a16="http://schemas.microsoft.com/office/drawing/2014/main" id="{318E73FE-EF47-AAA4-6700-238C2A7CB07E}"/>
              </a:ext>
            </a:extLst>
          </p:cNvPr>
          <p:cNvPicPr>
            <a:picLocks noChangeAspect="1"/>
          </p:cNvPicPr>
          <p:nvPr/>
        </p:nvPicPr>
        <p:blipFill>
          <a:blip r:embed="rId2"/>
          <a:stretch>
            <a:fillRect/>
          </a:stretch>
        </p:blipFill>
        <p:spPr>
          <a:xfrm>
            <a:off x="3628959" y="2166906"/>
            <a:ext cx="3183189" cy="1845327"/>
          </a:xfrm>
          <a:prstGeom prst="rect">
            <a:avLst/>
          </a:prstGeom>
        </p:spPr>
      </p:pic>
      <p:pic>
        <p:nvPicPr>
          <p:cNvPr id="6" name="Image 5" descr="Une image contenant conception, illustration&#10;&#10;Le contenu généré par l’IA peut être incorrect.">
            <a:extLst>
              <a:ext uri="{FF2B5EF4-FFF2-40B4-BE49-F238E27FC236}">
                <a16:creationId xmlns:a16="http://schemas.microsoft.com/office/drawing/2014/main" id="{2C6054B6-6BAD-7AF4-78F0-879F890D2FB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04" b="39779" l="9961" r="97754">
                        <a14:foregroundMark x1="53613" y1="2995" x2="88281" y2="7487"/>
                        <a14:foregroundMark x1="88281" y1="7487" x2="96289" y2="13346"/>
                        <a14:foregroundMark x1="96289" y1="13346" x2="97363" y2="19727"/>
                        <a14:foregroundMark x1="97363" y1="19727" x2="92676" y2="34896"/>
                        <a14:foregroundMark x1="92676" y1="34896" x2="92285" y2="35417"/>
                        <a14:foregroundMark x1="91992" y1="3125" x2="45898" y2="2734"/>
                        <a14:foregroundMark x1="45898" y1="2734" x2="42480" y2="3516"/>
                        <a14:foregroundMark x1="91309" y1="2474" x2="97656" y2="13411"/>
                        <a14:foregroundMark x1="97656" y1="13411" x2="95215" y2="38997"/>
                        <a14:foregroundMark x1="95215" y1="38997" x2="87305" y2="38346"/>
                        <a14:foregroundMark x1="87305" y1="38346" x2="86035" y2="30664"/>
                        <a14:foregroundMark x1="86035" y1="30664" x2="89453" y2="24089"/>
                        <a14:foregroundMark x1="89453" y1="24089" x2="90234" y2="14974"/>
                        <a14:foregroundMark x1="90234" y1="14974" x2="78027" y2="13281"/>
                        <a14:foregroundMark x1="78027" y1="13281" x2="69238" y2="15690"/>
                        <a14:foregroundMark x1="56896" y1="7067" x2="54980" y2="5729"/>
                        <a14:foregroundMark x1="60707" y1="9730" x2="60318" y2="9458"/>
                        <a14:foregroundMark x1="69238" y1="15690" x2="60956" y2="9904"/>
                        <a14:foregroundMark x1="94238" y1="8333" x2="97754" y2="6576"/>
                        <a14:backgroundMark x1="13574" y1="35026" x2="6543" y2="31380"/>
                        <a14:backgroundMark x1="6543" y1="31380" x2="1953" y2="19792"/>
                        <a14:backgroundMark x1="1953" y1="19792" x2="3613" y2="8919"/>
                        <a14:backgroundMark x1="3613" y1="8919" x2="9180" y2="3971"/>
                        <a14:backgroundMark x1="9180" y1="3971" x2="11328" y2="4232"/>
                        <a14:backgroundMark x1="14355" y1="20247" x2="50977" y2="32813"/>
                        <a14:backgroundMark x1="75195" y1="27344" x2="75195" y2="27344"/>
                        <a14:backgroundMark x1="57813" y1="9766" x2="59473" y2="8984"/>
                        <a14:backgroundMark x1="60547" y1="10352" x2="57520" y2="8073"/>
                        <a14:backgroundMark x1="59668" y1="9375" x2="59570" y2="9245"/>
                        <a14:backgroundMark x1="58594" y1="10742" x2="59961" y2="9440"/>
                        <a14:backgroundMark x1="59082" y1="9115" x2="60254" y2="9505"/>
                        <a14:backgroundMark x1="60645" y1="10807" x2="60547" y2="10026"/>
                        <a14:backgroundMark x1="60449" y1="9831" x2="60645" y2="10026"/>
                      </a14:backgroundRemoval>
                    </a14:imgEffect>
                  </a14:imgLayer>
                </a14:imgProps>
              </a:ext>
            </a:extLst>
          </a:blip>
          <a:srcRect b="55751"/>
          <a:stretch/>
        </p:blipFill>
        <p:spPr>
          <a:xfrm>
            <a:off x="3550720" y="-22958"/>
            <a:ext cx="3307279" cy="2195161"/>
          </a:xfrm>
          <a:prstGeom prst="rect">
            <a:avLst/>
          </a:prstGeom>
        </p:spPr>
      </p:pic>
      <p:sp>
        <p:nvSpPr>
          <p:cNvPr id="12" name="ZoneTexte 11">
            <a:extLst>
              <a:ext uri="{FF2B5EF4-FFF2-40B4-BE49-F238E27FC236}">
                <a16:creationId xmlns:a16="http://schemas.microsoft.com/office/drawing/2014/main" id="{A715E437-2E55-E985-6A7C-2F3262E4A7E8}"/>
              </a:ext>
            </a:extLst>
          </p:cNvPr>
          <p:cNvSpPr txBox="1"/>
          <p:nvPr/>
        </p:nvSpPr>
        <p:spPr>
          <a:xfrm>
            <a:off x="400957" y="2082217"/>
            <a:ext cx="3307278" cy="2523768"/>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The visualization is a dynamic stacked bar chart, designed as a race bar chart, which visualizes the top countries involved in whaling over time. Each bar is segmented by whale species, allowing users to see both the scale and species-specific impact of whaling activities across decades, as reported by the </a:t>
            </a: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hlinkClick r:id="rId5"/>
              </a:rPr>
              <a:t>International Whaling Commission</a:t>
            </a: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a:t>
            </a:r>
          </a:p>
          <a:p>
            <a:endParaRPr lang="fr-CH" dirty="0"/>
          </a:p>
        </p:txBody>
      </p:sp>
      <p:sp>
        <p:nvSpPr>
          <p:cNvPr id="15" name="Rectangle : coins arrondis 14">
            <a:extLst>
              <a:ext uri="{FF2B5EF4-FFF2-40B4-BE49-F238E27FC236}">
                <a16:creationId xmlns:a16="http://schemas.microsoft.com/office/drawing/2014/main" id="{85815103-1EA4-5BFE-30C7-EB8DC96ABC82}"/>
              </a:ext>
            </a:extLst>
          </p:cNvPr>
          <p:cNvSpPr/>
          <p:nvPr/>
        </p:nvSpPr>
        <p:spPr>
          <a:xfrm>
            <a:off x="3620216" y="7227856"/>
            <a:ext cx="2924918" cy="1608570"/>
          </a:xfrm>
          <a:prstGeom prst="roundRect">
            <a:avLst/>
          </a:prstGeom>
          <a:solidFill>
            <a:srgbClr val="D4EEE8"/>
          </a:solidFill>
          <a:ln>
            <a:solidFill>
              <a:srgbClr val="56BA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This visualization shows how increasing global maritime traffic might be affecting whales. It aims to raise awareness about the consequences of expanding global trade and shipping routes on marine life.</a:t>
            </a:r>
          </a:p>
        </p:txBody>
      </p:sp>
      <p:pic>
        <p:nvPicPr>
          <p:cNvPr id="14" name="Image 13">
            <a:extLst>
              <a:ext uri="{FF2B5EF4-FFF2-40B4-BE49-F238E27FC236}">
                <a16:creationId xmlns:a16="http://schemas.microsoft.com/office/drawing/2014/main" id="{892D1C01-D749-AD22-F6B1-0B43F16F7F35}"/>
              </a:ext>
            </a:extLst>
          </p:cNvPr>
          <p:cNvPicPr>
            <a:picLocks noChangeAspect="1"/>
          </p:cNvPicPr>
          <p:nvPr/>
        </p:nvPicPr>
        <p:blipFill>
          <a:blip r:embed="rId6"/>
          <a:stretch>
            <a:fillRect/>
          </a:stretch>
        </p:blipFill>
        <p:spPr>
          <a:xfrm>
            <a:off x="523747" y="7170090"/>
            <a:ext cx="2924918" cy="1799268"/>
          </a:xfrm>
          <a:prstGeom prst="rect">
            <a:avLst/>
          </a:prstGeom>
        </p:spPr>
      </p:pic>
      <p:sp>
        <p:nvSpPr>
          <p:cNvPr id="16" name="Rectangle 15">
            <a:extLst>
              <a:ext uri="{FF2B5EF4-FFF2-40B4-BE49-F238E27FC236}">
                <a16:creationId xmlns:a16="http://schemas.microsoft.com/office/drawing/2014/main" id="{172584F6-E760-E4FE-E8BE-99DAFFC1DA33}"/>
              </a:ext>
            </a:extLst>
          </p:cNvPr>
          <p:cNvSpPr/>
          <p:nvPr/>
        </p:nvSpPr>
        <p:spPr>
          <a:xfrm>
            <a:off x="522615" y="7170091"/>
            <a:ext cx="361701" cy="241025"/>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ZoneTexte 7">
            <a:extLst>
              <a:ext uri="{FF2B5EF4-FFF2-40B4-BE49-F238E27FC236}">
                <a16:creationId xmlns:a16="http://schemas.microsoft.com/office/drawing/2014/main" id="{14819C75-1218-FC83-CF71-C3CB8BC273E0}"/>
              </a:ext>
            </a:extLst>
          </p:cNvPr>
          <p:cNvSpPr txBox="1"/>
          <p:nvPr/>
        </p:nvSpPr>
        <p:spPr>
          <a:xfrm>
            <a:off x="409270" y="292323"/>
            <a:ext cx="6101542" cy="8248412"/>
          </a:xfrm>
          <a:prstGeom prst="rect">
            <a:avLst/>
          </a:prstGeom>
          <a:noFill/>
        </p:spPr>
        <p:txBody>
          <a:bodyPr wrap="square" rtlCol="0">
            <a:spAutoFit/>
          </a:bodyPr>
          <a:lstStyle/>
          <a:p>
            <a:pPr rtl="0">
              <a:buNone/>
            </a:pPr>
            <a:r>
              <a:rPr lang="en-US" sz="1600" b="1" i="0" u="none" strike="noStrike" dirty="0">
                <a:solidFill>
                  <a:srgbClr val="1B7A82"/>
                </a:solidFill>
                <a:effectLst/>
                <a:latin typeface="Jumble" panose="02000503000000020004" pitchFamily="2" charset="0"/>
                <a:cs typeface="Arial" panose="020B0604020202020204" pitchFamily="34" charset="0"/>
              </a:rPr>
              <a:t>Multiple Threats to Cetaceans</a:t>
            </a:r>
          </a:p>
          <a:p>
            <a:pPr rtl="0">
              <a:buNone/>
            </a:pPr>
            <a:endParaRPr lang="en-US" sz="400" b="1" i="0" u="none" strike="noStrike" dirty="0">
              <a:solidFill>
                <a:srgbClr val="1B7A82"/>
              </a:solidFill>
              <a:effectLst/>
              <a:latin typeface="Jumble" panose="02000503000000020004" pitchFamily="2" charset="0"/>
              <a:cs typeface="Arial" panose="020B0604020202020204" pitchFamily="34" charset="0"/>
            </a:endParaRPr>
          </a:p>
          <a:p>
            <a:pPr algn="just" rtl="0">
              <a:buNone/>
            </a:pPr>
            <a:r>
              <a:rPr lang="en-US" sz="1400" i="0" u="none" strike="noStrike" dirty="0">
                <a:solidFill>
                  <a:srgbClr val="023859"/>
                </a:solidFill>
                <a:effectLst/>
                <a:latin typeface="Arial" panose="020B0604020202020204" pitchFamily="34" charset="0"/>
                <a:cs typeface="Arial" panose="020B0604020202020204" pitchFamily="34" charset="0"/>
              </a:rPr>
              <a:t>To fully understand the urgency of cetacean conservation, it is </a:t>
            </a:r>
          </a:p>
          <a:p>
            <a:pPr algn="just" rtl="0">
              <a:buNone/>
            </a:pPr>
            <a:r>
              <a:rPr lang="en-US" sz="1400" i="0" u="none" strike="noStrike" dirty="0">
                <a:solidFill>
                  <a:srgbClr val="023859"/>
                </a:solidFill>
                <a:effectLst/>
                <a:latin typeface="Arial" panose="020B0604020202020204" pitchFamily="34" charset="0"/>
                <a:cs typeface="Arial" panose="020B0604020202020204" pitchFamily="34" charset="0"/>
              </a:rPr>
              <a:t>essential to explore the multiple threats these marine species currently</a:t>
            </a:r>
          </a:p>
          <a:p>
            <a:pPr algn="just" rtl="0">
              <a:buNone/>
            </a:pPr>
            <a:r>
              <a:rPr lang="en-US" sz="1400" i="0" u="none" strike="noStrike" dirty="0">
                <a:solidFill>
                  <a:srgbClr val="023859"/>
                </a:solidFill>
                <a:effectLst/>
                <a:latin typeface="Arial" panose="020B0604020202020204" pitchFamily="34" charset="0"/>
                <a:cs typeface="Arial" panose="020B0604020202020204" pitchFamily="34" charset="0"/>
              </a:rPr>
              <a:t>face. This section presents three visualizations that shed light on the human-driven and environmental pressures impacting cetacean populations worldwide.</a:t>
            </a:r>
          </a:p>
          <a:p>
            <a:pPr algn="just" rtl="0">
              <a:buNone/>
            </a:pPr>
            <a:endParaRPr lang="en-US" sz="1400" dirty="0">
              <a:solidFill>
                <a:srgbClr val="023859"/>
              </a:solidFill>
              <a:latin typeface="Arial" panose="020B0604020202020204" pitchFamily="34" charset="0"/>
              <a:cs typeface="Arial" panose="020B0604020202020204" pitchFamily="34" charset="0"/>
            </a:endParaRPr>
          </a:p>
          <a:p>
            <a:pPr algn="just"/>
            <a:r>
              <a:rPr kumimoji="0" lang="en-US" sz="1400" b="1" i="0" u="none" strike="noStrike" kern="1200" cap="none" spc="0" normalizeH="0" baseline="0" noProof="0" dirty="0">
                <a:ln>
                  <a:noFill/>
                </a:ln>
                <a:solidFill>
                  <a:srgbClr val="219899"/>
                </a:solidFill>
                <a:effectLst/>
                <a:uLnTx/>
                <a:uFillTx/>
                <a:latin typeface="Jumble" panose="02000503000000020004" pitchFamily="2" charset="0"/>
                <a:ea typeface="+mn-ea"/>
                <a:cs typeface="Arial" panose="020B0604020202020204" pitchFamily="34" charset="0"/>
              </a:rPr>
              <a:t>Whaling Activities – Dynamic Stacked Bar Chart</a:t>
            </a:r>
          </a:p>
          <a:p>
            <a:pPr algn="just"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algn="just"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1400" dirty="0">
              <a:solidFill>
                <a:srgbClr val="023859"/>
              </a:solidFill>
              <a:latin typeface="Arial" panose="020B0604020202020204" pitchFamily="34" charset="0"/>
              <a:cs typeface="Arial" panose="020B0604020202020204" pitchFamily="34" charset="0"/>
            </a:endParaRPr>
          </a:p>
          <a:p>
            <a:pPr rtl="0">
              <a:buNone/>
            </a:pPr>
            <a:endParaRPr lang="en-US" sz="500" i="0" u="none" strike="noStrike" dirty="0">
              <a:solidFill>
                <a:srgbClr val="023859"/>
              </a:solidFill>
              <a:effectLst/>
              <a:latin typeface="Arial" panose="020B0604020202020204" pitchFamily="34" charset="0"/>
              <a:cs typeface="Arial" panose="020B0604020202020204" pitchFamily="34" charset="0"/>
            </a:endParaRPr>
          </a:p>
          <a:p>
            <a:pPr rtl="0">
              <a:buNone/>
            </a:pPr>
            <a:r>
              <a:rPr lang="en-US" sz="1400" i="0" u="none" strike="noStrike" dirty="0">
                <a:solidFill>
                  <a:srgbClr val="023859"/>
                </a:solidFill>
                <a:effectLst/>
                <a:latin typeface="Arial" panose="020B0604020202020204" pitchFamily="34" charset="0"/>
                <a:cs typeface="Arial" panose="020B0604020202020204" pitchFamily="34" charset="0"/>
              </a:rPr>
              <a:t>This animation provides an engaging way to observe:</a:t>
            </a:r>
          </a:p>
          <a:p>
            <a:pPr marL="285750" indent="-285750" rtl="0">
              <a:buBlip>
                <a:blip r:embed="rId7"/>
              </a:buBlip>
            </a:pPr>
            <a:r>
              <a:rPr lang="en-US" sz="1400" i="0" u="none" strike="noStrike" dirty="0">
                <a:solidFill>
                  <a:srgbClr val="023859"/>
                </a:solidFill>
                <a:effectLst/>
                <a:latin typeface="Arial" panose="020B0604020202020204" pitchFamily="34" charset="0"/>
                <a:cs typeface="Arial" panose="020B0604020202020204" pitchFamily="34" charset="0"/>
              </a:rPr>
              <a:t>Shifting patterns in global whaling practices.</a:t>
            </a:r>
          </a:p>
          <a:p>
            <a:pPr marL="285750" indent="-285750" rtl="0">
              <a:buBlip>
                <a:blip r:embed="rId7"/>
              </a:buBlip>
            </a:pPr>
            <a:r>
              <a:rPr lang="en-US" sz="1400" i="0" u="none" strike="noStrike" dirty="0">
                <a:solidFill>
                  <a:srgbClr val="023859"/>
                </a:solidFill>
                <a:effectLst/>
                <a:latin typeface="Arial" panose="020B0604020202020204" pitchFamily="34" charset="0"/>
                <a:cs typeface="Arial" panose="020B0604020202020204" pitchFamily="34" charset="0"/>
              </a:rPr>
              <a:t>The rise and fall of whaling activities by nation.</a:t>
            </a:r>
          </a:p>
          <a:p>
            <a:pPr marL="285750" indent="-285750" rtl="0">
              <a:buBlip>
                <a:blip r:embed="rId7"/>
              </a:buBlip>
            </a:pPr>
            <a:r>
              <a:rPr lang="en-US" sz="1400" i="0" u="none" strike="noStrike" dirty="0">
                <a:solidFill>
                  <a:srgbClr val="023859"/>
                </a:solidFill>
                <a:effectLst/>
                <a:latin typeface="Arial" panose="020B0604020202020204" pitchFamily="34" charset="0"/>
                <a:cs typeface="Arial" panose="020B0604020202020204" pitchFamily="34" charset="0"/>
              </a:rPr>
              <a:t>Changes in targeted species over time.</a:t>
            </a:r>
          </a:p>
          <a:p>
            <a:pPr marL="285750" indent="-285750" rtl="0">
              <a:buBlip>
                <a:blip r:embed="rId7"/>
              </a:buBlip>
            </a:pPr>
            <a:endParaRPr lang="en-US" sz="5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rtl="0">
              <a:buNone/>
            </a:pPr>
            <a:endParaRPr lang="en-US" sz="1400" i="0" u="none" strike="noStrike" dirty="0">
              <a:solidFill>
                <a:srgbClr val="023859"/>
              </a:solidFill>
              <a:effectLst/>
              <a:latin typeface="Arial" panose="020B0604020202020204" pitchFamily="34" charset="0"/>
              <a:cs typeface="Arial" panose="020B0604020202020204" pitchFamily="34" charset="0"/>
            </a:endParaRPr>
          </a:p>
          <a:p>
            <a:pPr algn="just">
              <a:buNone/>
            </a:pPr>
            <a:r>
              <a:rPr lang="en-US" sz="1400" b="1" dirty="0">
                <a:solidFill>
                  <a:srgbClr val="219899"/>
                </a:solidFill>
                <a:latin typeface="Jumble" panose="02000503000000020004" pitchFamily="2" charset="0"/>
                <a:cs typeface="Arial" panose="020B0604020202020204" pitchFamily="34" charset="0"/>
              </a:rPr>
              <a:t>Maritime Traffic – Ship Strike Line Chart</a:t>
            </a:r>
          </a:p>
          <a:p>
            <a:pPr algn="just" rtl="0">
              <a:buNone/>
            </a:pPr>
            <a:r>
              <a:rPr lang="en-US" sz="1400" i="0" u="none" strike="noStrike" dirty="0">
                <a:solidFill>
                  <a:srgbClr val="023859"/>
                </a:solidFill>
                <a:effectLst/>
                <a:latin typeface="Arial" panose="020B0604020202020204" pitchFamily="34" charset="0"/>
                <a:cs typeface="Arial" panose="020B0604020202020204" pitchFamily="34" charset="0"/>
              </a:rPr>
              <a:t>The second visualization focuses on the impact of maritime traffic, specifically tracking the number of reported ship strikes involving cetaceans per year. </a:t>
            </a:r>
            <a:r>
              <a:rPr lang="en-US" sz="1400" dirty="0">
                <a:solidFill>
                  <a:srgbClr val="023859"/>
                </a:solidFill>
                <a:latin typeface="Arial" panose="020B0604020202020204" pitchFamily="34" charset="0"/>
                <a:cs typeface="Arial" panose="020B0604020202020204" pitchFamily="34" charset="0"/>
              </a:rPr>
              <a:t>The </a:t>
            </a: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data come from the </a:t>
            </a: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hlinkClick r:id="rId8"/>
              </a:rPr>
              <a:t>IWC Ship Strike Database</a:t>
            </a: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 </a:t>
            </a:r>
            <a:r>
              <a:rPr lang="en-US" sz="1400" i="0" u="none" strike="noStrike" dirty="0">
                <a:solidFill>
                  <a:srgbClr val="023859"/>
                </a:solidFill>
                <a:effectLst/>
                <a:latin typeface="Arial" panose="020B0604020202020204" pitchFamily="34" charset="0"/>
                <a:cs typeface="Arial" panose="020B0604020202020204" pitchFamily="34" charset="0"/>
              </a:rPr>
              <a:t>This line chart highlights a lesser-known but serious threat: collisions with vessels, which often lead to injury or death for large marine mammals. </a:t>
            </a: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pic>
        <p:nvPicPr>
          <p:cNvPr id="2050" name="Picture 2" descr="Image chargée par l’utilisateur">
            <a:extLst>
              <a:ext uri="{FF2B5EF4-FFF2-40B4-BE49-F238E27FC236}">
                <a16:creationId xmlns:a16="http://schemas.microsoft.com/office/drawing/2014/main" id="{0159FA74-BA58-A83E-908A-33F214C4ED0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180" b="97852" l="911" r="98112">
                        <a14:foregroundMark x1="9701" y1="80176" x2="15365" y2="89648"/>
                        <a14:foregroundMark x1="15365" y1="89648" x2="27539" y2="97852"/>
                        <a14:foregroundMark x1="53385" y1="97363" x2="57422" y2="97461"/>
                        <a14:foregroundMark x1="78906" y1="96973" x2="94271" y2="90332"/>
                        <a14:foregroundMark x1="94271" y1="90332" x2="98242" y2="95020"/>
                        <a14:foregroundMark x1="4948" y1="81152" x2="3776" y2="71094"/>
                        <a14:foregroundMark x1="977" y1="94727" x2="911" y2="77930"/>
                        <a14:foregroundMark x1="5273" y1="61914" x2="5273" y2="61914"/>
                        <a14:foregroundMark x1="4492" y1="67188" x2="4362" y2="69238"/>
                        <a14:foregroundMark x1="27604" y1="81934" x2="27279" y2="86523"/>
                        <a14:foregroundMark x1="27279" y1="91895" x2="27409" y2="91211"/>
                        <a14:foregroundMark x1="25716" y1="86816" x2="25716" y2="86816"/>
                        <a14:foregroundMark x1="29297" y1="87109" x2="29297" y2="87109"/>
                        <a14:foregroundMark x1="39453" y1="85352" x2="39453" y2="85352"/>
                        <a14:foregroundMark x1="44857" y1="88574" x2="44857" y2="88574"/>
                        <a14:foregroundMark x1="40430" y1="89063" x2="40430" y2="89063"/>
                        <a14:foregroundMark x1="38411" y1="91016" x2="38411" y2="91016"/>
                        <a14:foregroundMark x1="40365" y1="95117" x2="40365" y2="95117"/>
                        <a14:foregroundMark x1="43294" y1="92676" x2="43294" y2="92676"/>
                        <a14:foregroundMark x1="42383" y1="90918" x2="42383" y2="90918"/>
                        <a14:foregroundMark x1="42904" y1="85352" x2="42904" y2="85352"/>
                        <a14:foregroundMark x1="41471" y1="84277" x2="41471" y2="84277"/>
                        <a14:foregroundMark x1="36914" y1="87305" x2="36914" y2="87305"/>
                        <a14:foregroundMark x1="36003" y1="88184" x2="36003" y2="88184"/>
                        <a14:foregroundMark x1="36263" y1="94336" x2="36263" y2="94336"/>
                        <a14:foregroundMark x1="46159" y1="93457" x2="46159" y2="93457"/>
                        <a14:foregroundMark x1="43750" y1="95801" x2="43750" y2="95801"/>
                        <a14:foregroundMark x1="46940" y1="90039" x2="46940" y2="90039"/>
                        <a14:foregroundMark x1="45964" y1="88672" x2="45964" y2="88672"/>
                        <a14:foregroundMark x1="57422" y1="84961" x2="57422" y2="85645"/>
                        <a14:foregroundMark x1="59049" y1="87012" x2="59049" y2="87012"/>
                        <a14:foregroundMark x1="55859" y1="86719" x2="55859" y2="86719"/>
                        <a14:foregroundMark x1="65104" y1="83789" x2="65234" y2="84961"/>
                        <a14:foregroundMark x1="68164" y1="82031" x2="68164" y2="82715"/>
                        <a14:foregroundMark x1="72005" y1="86230" x2="71940" y2="87402"/>
                        <a14:foregroundMark x1="73568" y1="91602" x2="73242" y2="95703"/>
                        <a14:foregroundMark x1="73633" y1="89355" x2="73633" y2="89355"/>
                        <a14:foregroundMark x1="65495" y1="79102" x2="65495" y2="79102"/>
                        <a14:foregroundMark x1="69076" y1="85449" x2="69076" y2="85449"/>
                        <a14:foregroundMark x1="68424" y1="91406" x2="68424" y2="91406"/>
                        <a14:foregroundMark x1="66276" y1="92871" x2="66276" y2="92871"/>
                        <a14:foregroundMark x1="63216" y1="91602" x2="63216" y2="91602"/>
                        <a14:foregroundMark x1="63607" y1="88086" x2="63607" y2="88086"/>
                        <a14:foregroundMark x1="63151" y1="87305" x2="63151" y2="87305"/>
                        <a14:foregroundMark x1="97656" y1="74121" x2="97656" y2="74121"/>
                        <a14:backgroundMark x1="34049" y1="36523" x2="45378" y2="36230"/>
                        <a14:backgroundMark x1="45378" y1="36230" x2="56380" y2="40332"/>
                        <a14:backgroundMark x1="56380" y1="40332" x2="64779" y2="51953"/>
                        <a14:backgroundMark x1="42253" y1="57227" x2="11198" y2="26660"/>
                        <a14:backgroundMark x1="11198" y1="26660" x2="49219" y2="36133"/>
                        <a14:backgroundMark x1="49219" y1="36133" x2="63802" y2="13477"/>
                        <a14:backgroundMark x1="63802" y1="13477" x2="65169" y2="31250"/>
                        <a14:backgroundMark x1="65169" y1="31250" x2="50260" y2="42676"/>
                        <a14:backgroundMark x1="50260" y1="42676" x2="39193" y2="44629"/>
                        <a14:backgroundMark x1="39193" y1="44629" x2="31380" y2="54883"/>
                        <a14:backgroundMark x1="31380" y1="54883" x2="39258" y2="65234"/>
                        <a14:backgroundMark x1="39258" y1="65234" x2="39648" y2="65430"/>
                        <a14:backgroundMark x1="38607" y1="49609" x2="39193" y2="53027"/>
                        <a14:backgroundMark x1="10156" y1="20508" x2="24479" y2="20215"/>
                        <a14:backgroundMark x1="24479" y1="20215" x2="25846" y2="19336"/>
                        <a14:backgroundMark x1="50781" y1="28418" x2="68229" y2="13965"/>
                        <a14:backgroundMark x1="68229" y1="13965" x2="71094" y2="24707"/>
                        <a14:backgroundMark x1="71094" y1="24707" x2="67383" y2="38379"/>
                        <a14:backgroundMark x1="71354" y1="11426" x2="63477" y2="12305"/>
                        <a14:backgroundMark x1="63477" y1="12305" x2="66536" y2="13672"/>
                        <a14:backgroundMark x1="6901" y1="20703" x2="7031" y2="15430"/>
                        <a14:backgroundMark x1="71484" y1="9863" x2="69857" y2="9863"/>
                        <a14:backgroundMark x1="6901" y1="18457" x2="8919" y2="16504"/>
                        <a14:backgroundMark x1="9115" y1="18945" x2="9505" y2="21973"/>
                        <a14:backgroundMark x1="7813" y1="18066" x2="9961" y2="17383"/>
                      </a14:backgroundRemoval>
                    </a14:imgEffect>
                  </a14:imgLayer>
                </a14:imgProps>
              </a:ext>
              <a:ext uri="{28A0092B-C50C-407E-A947-70E740481C1C}">
                <a14:useLocalDpi xmlns:a14="http://schemas.microsoft.com/office/drawing/2010/main" val="0"/>
              </a:ext>
            </a:extLst>
          </a:blip>
          <a:srcRect/>
          <a:stretch>
            <a:fillRect/>
          </a:stretch>
        </p:blipFill>
        <p:spPr bwMode="auto">
          <a:xfrm>
            <a:off x="0" y="5334000"/>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79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D6AF3-C725-26F6-0695-BAF3864D282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1862050-4CEC-C25D-AE42-A6C46246BED9}"/>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descr="Une image contenant mammifère, Mammifère marin, dauphin, mammifère aquatiques&#10;&#10;Le contenu généré par l’IA peut être incorrect.">
            <a:extLst>
              <a:ext uri="{FF2B5EF4-FFF2-40B4-BE49-F238E27FC236}">
                <a16:creationId xmlns:a16="http://schemas.microsoft.com/office/drawing/2014/main" id="{16CFEEB8-652E-4E7A-8DAB-4305741FA5C1}"/>
              </a:ext>
            </a:extLst>
          </p:cNvPr>
          <p:cNvPicPr>
            <a:picLocks noChangeAspect="1"/>
          </p:cNvPicPr>
          <p:nvPr/>
        </p:nvPicPr>
        <p:blipFill>
          <a:blip r:embed="rId2"/>
          <a:srcRect t="58039"/>
          <a:stretch/>
        </p:blipFill>
        <p:spPr>
          <a:xfrm>
            <a:off x="0" y="7987552"/>
            <a:ext cx="6858000" cy="1918447"/>
          </a:xfrm>
          <a:prstGeom prst="rect">
            <a:avLst/>
          </a:prstGeom>
        </p:spPr>
      </p:pic>
      <p:sp>
        <p:nvSpPr>
          <p:cNvPr id="7" name="Rectangle 6">
            <a:extLst>
              <a:ext uri="{FF2B5EF4-FFF2-40B4-BE49-F238E27FC236}">
                <a16:creationId xmlns:a16="http://schemas.microsoft.com/office/drawing/2014/main" id="{7E7CC846-2BF5-EC54-6BB7-EC4C5927AB3C}"/>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 name="ZoneTexte 1">
            <a:extLst>
              <a:ext uri="{FF2B5EF4-FFF2-40B4-BE49-F238E27FC236}">
                <a16:creationId xmlns:a16="http://schemas.microsoft.com/office/drawing/2014/main" id="{06F24BCD-9A04-573D-1DF1-EBCB039D4E24}"/>
              </a:ext>
            </a:extLst>
          </p:cNvPr>
          <p:cNvSpPr txBox="1"/>
          <p:nvPr/>
        </p:nvSpPr>
        <p:spPr>
          <a:xfrm>
            <a:off x="415636" y="272594"/>
            <a:ext cx="6101542" cy="7309693"/>
          </a:xfrm>
          <a:prstGeom prst="rect">
            <a:avLst/>
          </a:prstGeom>
          <a:noFill/>
        </p:spPr>
        <p:txBody>
          <a:bodyPr wrap="square" rtlCol="0">
            <a:spAutoFit/>
          </a:bodyPr>
          <a:lstStyle/>
          <a:p>
            <a:pPr algn="just">
              <a:spcBef>
                <a:spcPts val="600"/>
              </a:spcBef>
            </a:pPr>
            <a:r>
              <a:rPr lang="en-US" sz="1400" b="1" dirty="0">
                <a:solidFill>
                  <a:srgbClr val="219899"/>
                </a:solidFill>
                <a:latin typeface="Jumble" panose="02000503000000020004" pitchFamily="2" charset="0"/>
                <a:cs typeface="Arial" panose="020B0604020202020204" pitchFamily="34" charset="0"/>
              </a:rPr>
              <a:t>Climate Change – Sea Temperature Line Plot</a:t>
            </a:r>
          </a:p>
          <a:p>
            <a:pPr algn="just" rtl="0">
              <a:spcBef>
                <a:spcPts val="600"/>
              </a:spcBef>
            </a:pPr>
            <a:r>
              <a:rPr lang="en-US" sz="1400" b="0" i="0" u="none" strike="noStrike" dirty="0">
                <a:solidFill>
                  <a:srgbClr val="023859"/>
                </a:solidFill>
                <a:effectLst/>
                <a:latin typeface="Arial" panose="020B0604020202020204" pitchFamily="34" charset="0"/>
                <a:cs typeface="Arial" panose="020B0604020202020204" pitchFamily="34" charset="0"/>
              </a:rPr>
              <a:t>The final chart presents the average sea surface temperature over the years in a line plot, offering a perspective on climate change as a growing threat to marine ecosystems. Climate disruption data is sourced from </a:t>
            </a:r>
            <a:r>
              <a:rPr lang="en-US" sz="1400" b="0" i="0" u="none" strike="noStrike" dirty="0">
                <a:solidFill>
                  <a:srgbClr val="023859"/>
                </a:solidFill>
                <a:effectLst/>
                <a:latin typeface="Arial" panose="020B0604020202020204" pitchFamily="34" charset="0"/>
                <a:cs typeface="Arial" panose="020B0604020202020204" pitchFamily="34" charset="0"/>
                <a:hlinkClick r:id="rId3"/>
              </a:rPr>
              <a:t>Copernicus</a:t>
            </a:r>
            <a:r>
              <a:rPr lang="en-US" sz="1400" b="0" i="0" u="none" strike="noStrike" dirty="0">
                <a:solidFill>
                  <a:srgbClr val="023859"/>
                </a:solidFill>
                <a:effectLst/>
                <a:latin typeface="Arial" panose="020B0604020202020204" pitchFamily="34" charset="0"/>
                <a:cs typeface="Arial" panose="020B0604020202020204" pitchFamily="34" charset="0"/>
              </a:rPr>
              <a:t>, which offers global monthly average sea surface temperature anomalies from 1993 to 2021. When interpreted alongside our cetacean sightings map, this chart enables exploration of a critical question: </a:t>
            </a:r>
            <a:r>
              <a:rPr lang="en-US" sz="1400" b="0" i="1" u="none" strike="noStrike" dirty="0">
                <a:solidFill>
                  <a:srgbClr val="023859"/>
                </a:solidFill>
                <a:effectLst/>
                <a:latin typeface="Arial" panose="020B0604020202020204" pitchFamily="34" charset="0"/>
                <a:cs typeface="Arial" panose="020B0604020202020204" pitchFamily="34" charset="0"/>
              </a:rPr>
              <a:t>Are changes in ocean temperature influencing cetacean migration routes?</a:t>
            </a: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lgn="just" rtl="0">
              <a:spcBef>
                <a:spcPts val="600"/>
              </a:spcBef>
            </a:pPr>
            <a:endParaRPr lang="en-US" sz="1400" i="1" dirty="0">
              <a:solidFill>
                <a:srgbClr val="023859"/>
              </a:solidFill>
              <a:latin typeface="Arial" panose="020B0604020202020204" pitchFamily="34" charset="0"/>
              <a:cs typeface="Arial" panose="020B0604020202020204" pitchFamily="34" charset="0"/>
            </a:endParaRPr>
          </a:p>
          <a:p>
            <a:pPr algn="just" rtl="0">
              <a:spcBef>
                <a:spcPts val="600"/>
              </a:spcBef>
            </a:pPr>
            <a:endParaRPr lang="en-US" sz="1400" b="0" i="1" u="none" strike="noStrike" dirty="0">
              <a:solidFill>
                <a:srgbClr val="023859"/>
              </a:solidFill>
              <a:effectLst/>
              <a:latin typeface="Arial" panose="020B0604020202020204" pitchFamily="34" charset="0"/>
              <a:cs typeface="Arial" panose="020B0604020202020204" pitchFamily="34" charset="0"/>
            </a:endParaRPr>
          </a:p>
          <a:p>
            <a:pPr>
              <a:spcBef>
                <a:spcPts val="600"/>
              </a:spcBef>
            </a:pPr>
            <a:r>
              <a:rPr lang="en-US" sz="1600" b="1" dirty="0">
                <a:solidFill>
                  <a:srgbClr val="1B7A82"/>
                </a:solidFill>
                <a:latin typeface="Jumble" panose="02000503000000020004" pitchFamily="2" charset="0"/>
                <a:cs typeface="Arial" panose="020B0604020202020204" pitchFamily="34" charset="0"/>
              </a:rPr>
              <a:t>III. Challenges</a:t>
            </a:r>
          </a:p>
          <a:p>
            <a:pPr marL="285750" indent="-285750" algn="just" rtl="0">
              <a:spcBef>
                <a:spcPts val="600"/>
              </a:spcBef>
              <a:buBlip>
                <a:blip r:embed="rId4"/>
              </a:buBlip>
            </a:pPr>
            <a:r>
              <a:rPr lang="en-US" sz="1400" dirty="0">
                <a:solidFill>
                  <a:srgbClr val="023859"/>
                </a:solidFill>
                <a:latin typeface="Arial" panose="020B0604020202020204" pitchFamily="34" charset="0"/>
                <a:cs typeface="Arial" panose="020B0604020202020204" pitchFamily="34" charset="0"/>
              </a:rPr>
              <a:t>Incomplete Geospatial Data. Many sighting datasets lacked precise coordinates, often listing only countries. To build our map, we manually combined and cleaned multiple datasets, one for each species.</a:t>
            </a:r>
          </a:p>
          <a:p>
            <a:pPr marL="285750" indent="-285750" algn="just" rtl="0">
              <a:spcBef>
                <a:spcPts val="600"/>
              </a:spcBef>
              <a:buBlip>
                <a:blip r:embed="rId4"/>
              </a:buBlip>
            </a:pPr>
            <a:r>
              <a:rPr lang="en-US" sz="1400" dirty="0">
                <a:solidFill>
                  <a:srgbClr val="023859"/>
                </a:solidFill>
                <a:latin typeface="Arial" panose="020B0604020202020204" pitchFamily="34" charset="0"/>
                <a:cs typeface="Arial" panose="020B0604020202020204" pitchFamily="34" charset="0"/>
              </a:rPr>
              <a:t>Complex 3D Map Implementation. Building the 3D map with D3.js was challenging due to its low-level nature. Much had to be implemented manually, and in hindsight, using a higher-level library like Three.js or Kepler.gl would have saved time and effort.</a:t>
            </a:r>
          </a:p>
          <a:p>
            <a:pPr marL="285750" indent="-285750" algn="just" rtl="0">
              <a:spcBef>
                <a:spcPts val="600"/>
              </a:spcBef>
              <a:buBlip>
                <a:blip r:embed="rId4"/>
              </a:buBlip>
            </a:pPr>
            <a:endParaRPr lang="en-US" sz="1400" dirty="0">
              <a:solidFill>
                <a:srgbClr val="023859"/>
              </a:solidFill>
              <a:latin typeface="Arial" panose="020B0604020202020204" pitchFamily="34" charset="0"/>
              <a:cs typeface="Arial" panose="020B0604020202020204" pitchFamily="34" charset="0"/>
            </a:endParaRP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
        <p:nvSpPr>
          <p:cNvPr id="4" name="ZoneTexte 3">
            <a:extLst>
              <a:ext uri="{FF2B5EF4-FFF2-40B4-BE49-F238E27FC236}">
                <a16:creationId xmlns:a16="http://schemas.microsoft.com/office/drawing/2014/main" id="{08DA9754-F9B3-2235-D96A-84A084E078EA}"/>
              </a:ext>
            </a:extLst>
          </p:cNvPr>
          <p:cNvSpPr txBox="1"/>
          <p:nvPr/>
        </p:nvSpPr>
        <p:spPr>
          <a:xfrm>
            <a:off x="3429000" y="2274558"/>
            <a:ext cx="3088178" cy="2400657"/>
          </a:xfrm>
          <a:prstGeom prst="rect">
            <a:avLst/>
          </a:prstGeom>
          <a:noFill/>
        </p:spPr>
        <p:txBody>
          <a:bodyPr wrap="square" rtlCol="0">
            <a:spAutoFit/>
          </a:bodyPr>
          <a:lstStyle/>
          <a:p>
            <a:pPr algn="just" rtl="0">
              <a:spcBef>
                <a:spcPts val="600"/>
              </a:spcBef>
            </a:pPr>
            <a:r>
              <a:rPr lang="en-US" sz="1400" b="0" i="0" u="none" strike="noStrike" dirty="0">
                <a:solidFill>
                  <a:srgbClr val="023859"/>
                </a:solidFill>
                <a:effectLst/>
                <a:latin typeface="Arial" panose="020B0604020202020204" pitchFamily="34" charset="0"/>
                <a:cs typeface="Arial" panose="020B0604020202020204" pitchFamily="34" charset="0"/>
              </a:rPr>
              <a:t>By encouraging this cross-analysis, users can begin to draw connections between environmental trends and behavioral shifts in marine species, reinforcing the complex and interlinked nature of the threats faced by cetaceans today.</a:t>
            </a:r>
          </a:p>
          <a:p>
            <a:pPr rtl="0">
              <a:spcBef>
                <a:spcPts val="600"/>
              </a:spcBef>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pic>
        <p:nvPicPr>
          <p:cNvPr id="9" name="Image 8">
            <a:extLst>
              <a:ext uri="{FF2B5EF4-FFF2-40B4-BE49-F238E27FC236}">
                <a16:creationId xmlns:a16="http://schemas.microsoft.com/office/drawing/2014/main" id="{0108CC70-9245-935F-A2B3-0F612E778107}"/>
              </a:ext>
            </a:extLst>
          </p:cNvPr>
          <p:cNvPicPr>
            <a:picLocks noChangeAspect="1"/>
          </p:cNvPicPr>
          <p:nvPr/>
        </p:nvPicPr>
        <p:blipFill>
          <a:blip r:embed="rId5"/>
          <a:stretch>
            <a:fillRect/>
          </a:stretch>
        </p:blipFill>
        <p:spPr>
          <a:xfrm>
            <a:off x="149629" y="2127723"/>
            <a:ext cx="3279371" cy="2040498"/>
          </a:xfrm>
          <a:prstGeom prst="rect">
            <a:avLst/>
          </a:prstGeom>
        </p:spPr>
      </p:pic>
      <p:sp>
        <p:nvSpPr>
          <p:cNvPr id="10" name="Rectangle 9">
            <a:extLst>
              <a:ext uri="{FF2B5EF4-FFF2-40B4-BE49-F238E27FC236}">
                <a16:creationId xmlns:a16="http://schemas.microsoft.com/office/drawing/2014/main" id="{EB27D453-C7F4-95AB-CB7A-AD453DC26A02}"/>
              </a:ext>
            </a:extLst>
          </p:cNvPr>
          <p:cNvSpPr/>
          <p:nvPr/>
        </p:nvSpPr>
        <p:spPr>
          <a:xfrm>
            <a:off x="3234871" y="2529101"/>
            <a:ext cx="230415" cy="1162964"/>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8" name="Picture 2" descr="Image générée">
            <a:extLst>
              <a:ext uri="{FF2B5EF4-FFF2-40B4-BE49-F238E27FC236}">
                <a16:creationId xmlns:a16="http://schemas.microsoft.com/office/drawing/2014/main" id="{520C9957-7859-CF4A-719C-F3085D64E3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778" b="58582"/>
          <a:stretch/>
        </p:blipFill>
        <p:spPr bwMode="auto">
          <a:xfrm rot="1379302" flipH="1">
            <a:off x="4687950" y="2697925"/>
            <a:ext cx="3581401" cy="189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50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F839D-99AB-7B12-BE41-070AF78E86E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823B3D3-F766-4AFB-3406-FA2CFEF7F9C3}"/>
              </a:ext>
            </a:extLst>
          </p:cNvPr>
          <p:cNvSpPr/>
          <p:nvPr/>
        </p:nvSpPr>
        <p:spPr>
          <a:xfrm>
            <a:off x="0" y="0"/>
            <a:ext cx="6858000" cy="990600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3" name="Image 2" descr="Une image contenant mammifère, Mammifère marin, dauphin, mammifère aquatiques&#10;&#10;Le contenu généré par l’IA peut être incorrect.">
            <a:extLst>
              <a:ext uri="{FF2B5EF4-FFF2-40B4-BE49-F238E27FC236}">
                <a16:creationId xmlns:a16="http://schemas.microsoft.com/office/drawing/2014/main" id="{644CCEAD-022F-F29D-0C73-B713361C32D5}"/>
              </a:ext>
            </a:extLst>
          </p:cNvPr>
          <p:cNvPicPr>
            <a:picLocks noChangeAspect="1"/>
          </p:cNvPicPr>
          <p:nvPr/>
        </p:nvPicPr>
        <p:blipFill>
          <a:blip r:embed="rId2"/>
          <a:srcRect t="58039"/>
          <a:stretch/>
        </p:blipFill>
        <p:spPr>
          <a:xfrm>
            <a:off x="0" y="7987552"/>
            <a:ext cx="6858000" cy="1918447"/>
          </a:xfrm>
          <a:prstGeom prst="rect">
            <a:avLst/>
          </a:prstGeom>
        </p:spPr>
      </p:pic>
      <p:sp>
        <p:nvSpPr>
          <p:cNvPr id="7" name="Rectangle 6">
            <a:extLst>
              <a:ext uri="{FF2B5EF4-FFF2-40B4-BE49-F238E27FC236}">
                <a16:creationId xmlns:a16="http://schemas.microsoft.com/office/drawing/2014/main" id="{43DB6EF6-770B-EF92-562E-36AAB3560691}"/>
              </a:ext>
            </a:extLst>
          </p:cNvPr>
          <p:cNvSpPr/>
          <p:nvPr/>
        </p:nvSpPr>
        <p:spPr>
          <a:xfrm>
            <a:off x="1725930" y="5486400"/>
            <a:ext cx="3581400" cy="3108960"/>
          </a:xfrm>
          <a:prstGeom prst="rect">
            <a:avLst/>
          </a:prstGeom>
          <a:solidFill>
            <a:srgbClr val="FFF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170" name="Picture 2" descr="Image générée">
            <a:extLst>
              <a:ext uri="{FF2B5EF4-FFF2-40B4-BE49-F238E27FC236}">
                <a16:creationId xmlns:a16="http://schemas.microsoft.com/office/drawing/2014/main" id="{C6CD44BF-5BAF-EE36-183E-179C07827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6831" y="1600200"/>
            <a:ext cx="6858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générée">
            <a:extLst>
              <a:ext uri="{FF2B5EF4-FFF2-40B4-BE49-F238E27FC236}">
                <a16:creationId xmlns:a16="http://schemas.microsoft.com/office/drawing/2014/main" id="{A52391AC-C111-0D91-521E-CD6EADDB2B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160" r="54017"/>
          <a:stretch/>
        </p:blipFill>
        <p:spPr bwMode="auto">
          <a:xfrm rot="2461930">
            <a:off x="5764368" y="-4904"/>
            <a:ext cx="1039091" cy="554992"/>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78920A25-7BE4-36EC-DF2D-6E4630F2A5CB}"/>
              </a:ext>
            </a:extLst>
          </p:cNvPr>
          <p:cNvSpPr txBox="1"/>
          <p:nvPr/>
        </p:nvSpPr>
        <p:spPr>
          <a:xfrm>
            <a:off x="415636" y="272594"/>
            <a:ext cx="6101542" cy="2631490"/>
          </a:xfrm>
          <a:prstGeom prst="rect">
            <a:avLst/>
          </a:prstGeom>
          <a:noFill/>
        </p:spPr>
        <p:txBody>
          <a:bodyPr wrap="square" rtlCol="0">
            <a:spAutoFit/>
          </a:bodyPr>
          <a:lstStyle/>
          <a:p>
            <a:pPr rtl="0">
              <a:buNone/>
            </a:pPr>
            <a:r>
              <a:rPr lang="en-US" sz="1600" b="1" dirty="0">
                <a:solidFill>
                  <a:srgbClr val="1B7A82"/>
                </a:solidFill>
                <a:latin typeface="Jumble" panose="02000503000000020004" pitchFamily="2" charset="0"/>
                <a:cs typeface="Arial" panose="020B0604020202020204" pitchFamily="34" charset="0"/>
              </a:rPr>
              <a:t>IV. Conclusion and </a:t>
            </a:r>
            <a:r>
              <a:rPr lang="fr-CH" sz="1600" b="1" dirty="0">
                <a:solidFill>
                  <a:srgbClr val="1B7A82"/>
                </a:solidFill>
                <a:latin typeface="Jumble" panose="02000503000000020004" pitchFamily="2" charset="0"/>
                <a:cs typeface="Arial" panose="020B0604020202020204" pitchFamily="34" charset="0"/>
              </a:rPr>
              <a:t>Future </a:t>
            </a:r>
            <a:r>
              <a:rPr lang="fr-CH" sz="1600" b="1" dirty="0" err="1">
                <a:solidFill>
                  <a:srgbClr val="1B7A82"/>
                </a:solidFill>
                <a:latin typeface="Jumble" panose="02000503000000020004" pitchFamily="2" charset="0"/>
                <a:cs typeface="Arial" panose="020B0604020202020204" pitchFamily="34" charset="0"/>
              </a:rPr>
              <a:t>Improvements</a:t>
            </a:r>
            <a:endParaRPr lang="fr-CH" sz="1600" b="1" dirty="0">
              <a:solidFill>
                <a:srgbClr val="1B7A82"/>
              </a:solidFill>
              <a:latin typeface="Jumble" panose="02000503000000020004" pitchFamily="2"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1B7A82"/>
              </a:solidFill>
              <a:effectLst/>
              <a:uLnTx/>
              <a:uFillTx/>
              <a:latin typeface="Jumble" panose="02000503000000020004" pitchFamily="2" charset="0"/>
              <a:ea typeface="+mn-ea"/>
              <a:cs typeface="Arial" panose="020B0604020202020204" pitchFamily="34" charset="0"/>
            </a:endParaRPr>
          </a:p>
          <a:p>
            <a:pPr marR="0" lvl="0" algn="just" defTabSz="457200" rtl="0" eaLnBrk="1" fontAlgn="auto" latinLnBrk="0" hangingPunct="1">
              <a:lnSpc>
                <a:spcPct val="100000"/>
              </a:lnSpc>
              <a:spcBef>
                <a:spcPts val="600"/>
              </a:spcBef>
              <a:spcAft>
                <a:spcPts val="0"/>
              </a:spcAft>
              <a:buClrTx/>
              <a:buSzTx/>
              <a:tabLst/>
              <a:defRPr/>
            </a:pPr>
            <a:r>
              <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srgbClr val="023859"/>
              </a:solidFill>
              <a:effectLst/>
              <a:uLnTx/>
              <a:uFillTx/>
              <a:latin typeface="Arial" panose="020B0604020202020204" pitchFamily="34" charset="0"/>
              <a:ea typeface="+mn-ea"/>
              <a:cs typeface="Arial" panose="020B0604020202020204" pitchFamily="34" charset="0"/>
            </a:endParaRPr>
          </a:p>
          <a:p>
            <a:pPr rtl="0">
              <a:buNone/>
            </a:pPr>
            <a:br>
              <a:rPr lang="fr-CH" sz="1600" b="1" dirty="0">
                <a:solidFill>
                  <a:srgbClr val="1B7A82"/>
                </a:solidFill>
                <a:latin typeface="Jumble" panose="02000503000000020004" pitchFamily="2" charset="0"/>
                <a:cs typeface="Arial" panose="020B0604020202020204" pitchFamily="34" charset="0"/>
              </a:rPr>
            </a:br>
            <a:r>
              <a:rPr lang="fr-CH" sz="1600" b="1" dirty="0">
                <a:solidFill>
                  <a:srgbClr val="1B7A82"/>
                </a:solidFill>
                <a:latin typeface="Jumble" panose="02000503000000020004" pitchFamily="2" charset="0"/>
                <a:cs typeface="Arial" panose="020B0604020202020204" pitchFamily="34" charset="0"/>
              </a:rPr>
              <a:t>V. Peer </a:t>
            </a:r>
            <a:r>
              <a:rPr lang="fr-CH" sz="1600" b="1" dirty="0" err="1">
                <a:solidFill>
                  <a:srgbClr val="1B7A82"/>
                </a:solidFill>
                <a:latin typeface="Jumble" panose="02000503000000020004" pitchFamily="2" charset="0"/>
                <a:cs typeface="Arial" panose="020B0604020202020204" pitchFamily="34" charset="0"/>
              </a:rPr>
              <a:t>Assessment</a:t>
            </a:r>
            <a:endParaRPr lang="fr-CH" sz="1600" b="1" dirty="0">
              <a:solidFill>
                <a:srgbClr val="1B7A82"/>
              </a:solidFill>
              <a:latin typeface="Jumble" panose="02000503000000020004" pitchFamily="2" charset="0"/>
              <a:cs typeface="Arial" panose="020B0604020202020204" pitchFamily="34" charset="0"/>
            </a:endParaRPr>
          </a:p>
          <a:p>
            <a:pPr>
              <a:buNone/>
            </a:pPr>
            <a:br>
              <a:rPr lang="fr-CH" sz="1600" dirty="0"/>
            </a:br>
            <a:r>
              <a:rPr lang="en-US" sz="1400" dirty="0">
                <a:solidFill>
                  <a:srgbClr val="023859"/>
                </a:solidFill>
                <a:latin typeface="Arial" panose="020B0604020202020204" pitchFamily="34" charset="0"/>
                <a:cs typeface="Arial" panose="020B0604020202020204" pitchFamily="34" charset="0"/>
              </a:rPr>
              <a:t>…..</a:t>
            </a:r>
          </a:p>
          <a:p>
            <a:pPr marL="285750" indent="-285750" rtl="0">
              <a:spcBef>
                <a:spcPts val="600"/>
              </a:spcBef>
              <a:buFontTx/>
              <a:buChar char="-"/>
            </a:pPr>
            <a:endParaRPr lang="en-US" sz="1400" b="0" i="0" u="none" strike="noStrike" dirty="0">
              <a:solidFill>
                <a:srgbClr val="023859"/>
              </a:solidFill>
              <a:effectLst/>
              <a:latin typeface="Arial" panose="020B0604020202020204" pitchFamily="34" charset="0"/>
              <a:cs typeface="Arial" panose="020B0604020202020204" pitchFamily="34" charset="0"/>
            </a:endParaRPr>
          </a:p>
          <a:p>
            <a:pPr algn="just"/>
            <a:endParaRPr lang="en-US" sz="1400" dirty="0">
              <a:solidFill>
                <a:srgbClr val="023859"/>
              </a:solidFill>
            </a:endParaRPr>
          </a:p>
        </p:txBody>
      </p:sp>
    </p:spTree>
    <p:extLst>
      <p:ext uri="{BB962C8B-B14F-4D97-AF65-F5344CB8AC3E}">
        <p14:creationId xmlns:p14="http://schemas.microsoft.com/office/powerpoint/2010/main" val="381710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FFAF1-137D-2292-ADDE-DEC808F0D263}"/>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A8FA1C1F-D7EC-CBCD-1136-668FFE8A4235}"/>
              </a:ext>
            </a:extLst>
          </p:cNvPr>
          <p:cNvSpPr txBox="1"/>
          <p:nvPr/>
        </p:nvSpPr>
        <p:spPr>
          <a:xfrm>
            <a:off x="1715461" y="4767693"/>
            <a:ext cx="3430920" cy="369332"/>
          </a:xfrm>
          <a:prstGeom prst="rect">
            <a:avLst/>
          </a:prstGeom>
          <a:noFill/>
        </p:spPr>
        <p:txBody>
          <a:bodyPr wrap="square">
            <a:spAutoFit/>
          </a:bodyPr>
          <a:lstStyle/>
          <a:p>
            <a:endParaRPr lang="fr-CH" dirty="0"/>
          </a:p>
        </p:txBody>
      </p:sp>
      <p:pic>
        <p:nvPicPr>
          <p:cNvPr id="1026" name="Picture 2" descr="Free Photo vertical aerial shot of sea waves hitting the cliff">
            <a:extLst>
              <a:ext uri="{FF2B5EF4-FFF2-40B4-BE49-F238E27FC236}">
                <a16:creationId xmlns:a16="http://schemas.microsoft.com/office/drawing/2014/main" id="{5E380492-F387-28AC-D527-78ABA742F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858000" cy="990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2777C80-BCAB-0462-092C-7AC90D60DAA7}"/>
              </a:ext>
            </a:extLst>
          </p:cNvPr>
          <p:cNvSpPr/>
          <p:nvPr/>
        </p:nvSpPr>
        <p:spPr>
          <a:xfrm>
            <a:off x="670810" y="672326"/>
            <a:ext cx="5516380" cy="8560065"/>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7" name="ZoneTexte 6">
            <a:extLst>
              <a:ext uri="{FF2B5EF4-FFF2-40B4-BE49-F238E27FC236}">
                <a16:creationId xmlns:a16="http://schemas.microsoft.com/office/drawing/2014/main" id="{3678A531-C634-B126-689D-9787D079C576}"/>
              </a:ext>
            </a:extLst>
          </p:cNvPr>
          <p:cNvSpPr txBox="1"/>
          <p:nvPr/>
        </p:nvSpPr>
        <p:spPr>
          <a:xfrm>
            <a:off x="1624045" y="806822"/>
            <a:ext cx="3609909" cy="369332"/>
          </a:xfrm>
          <a:prstGeom prst="rect">
            <a:avLst/>
          </a:prstGeom>
          <a:noFill/>
        </p:spPr>
        <p:txBody>
          <a:bodyPr wrap="square" rtlCol="0">
            <a:spAutoFit/>
          </a:bodyPr>
          <a:lstStyle/>
          <a:p>
            <a:r>
              <a:rPr lang="en-US" b="1" dirty="0">
                <a:solidFill>
                  <a:schemeClr val="bg1"/>
                </a:solidFill>
                <a:latin typeface="Nunito" pitchFamily="2" charset="0"/>
              </a:rPr>
              <a:t>COM-480 ~ Data Visualization</a:t>
            </a:r>
            <a:endParaRPr lang="fr-CH" b="1" dirty="0">
              <a:solidFill>
                <a:schemeClr val="bg1"/>
              </a:solidFill>
              <a:latin typeface="Nunito" pitchFamily="2" charset="0"/>
            </a:endParaRPr>
          </a:p>
        </p:txBody>
      </p:sp>
      <p:sp>
        <p:nvSpPr>
          <p:cNvPr id="10" name="ZoneTexte 9">
            <a:extLst>
              <a:ext uri="{FF2B5EF4-FFF2-40B4-BE49-F238E27FC236}">
                <a16:creationId xmlns:a16="http://schemas.microsoft.com/office/drawing/2014/main" id="{50EB6CE1-A9B8-31A9-518F-4F43D3C6C1B6}"/>
              </a:ext>
            </a:extLst>
          </p:cNvPr>
          <p:cNvSpPr txBox="1"/>
          <p:nvPr/>
        </p:nvSpPr>
        <p:spPr>
          <a:xfrm>
            <a:off x="1451322" y="3844363"/>
            <a:ext cx="3955356" cy="1846659"/>
          </a:xfrm>
          <a:prstGeom prst="rect">
            <a:avLst/>
          </a:prstGeom>
          <a:noFill/>
        </p:spPr>
        <p:txBody>
          <a:bodyPr wrap="square" rtlCol="0">
            <a:spAutoFit/>
          </a:bodyPr>
          <a:lstStyle/>
          <a:p>
            <a:pPr algn="ctr">
              <a:buNone/>
            </a:pPr>
            <a:r>
              <a:rPr lang="en-US" sz="6000" b="1" i="0" cap="all" dirty="0">
                <a:solidFill>
                  <a:schemeClr val="bg1"/>
                </a:solidFill>
                <a:effectLst/>
                <a:latin typeface="Varela Round" panose="020F0502020204030204" pitchFamily="2" charset="-79"/>
                <a:cs typeface="Varela Round" panose="020F0502020204030204" pitchFamily="2" charset="-79"/>
              </a:rPr>
              <a:t>Cetacea</a:t>
            </a:r>
          </a:p>
          <a:p>
            <a:pPr algn="ctr"/>
            <a:r>
              <a:rPr lang="en-US" i="0" dirty="0">
                <a:solidFill>
                  <a:schemeClr val="bg1"/>
                </a:solidFill>
                <a:effectLst/>
                <a:latin typeface="Nunito" pitchFamily="2" charset="0"/>
              </a:rPr>
              <a:t>Vanishing Giants – Mapping the Past, Present, and Future of Cetacea</a:t>
            </a:r>
          </a:p>
          <a:p>
            <a:endParaRPr lang="fr-CH" b="1" dirty="0"/>
          </a:p>
        </p:txBody>
      </p:sp>
      <p:sp>
        <p:nvSpPr>
          <p:cNvPr id="12" name="ZoneTexte 11">
            <a:extLst>
              <a:ext uri="{FF2B5EF4-FFF2-40B4-BE49-F238E27FC236}">
                <a16:creationId xmlns:a16="http://schemas.microsoft.com/office/drawing/2014/main" id="{CE92954A-5C39-B697-F39C-48FEB625A33B}"/>
              </a:ext>
            </a:extLst>
          </p:cNvPr>
          <p:cNvSpPr txBox="1"/>
          <p:nvPr/>
        </p:nvSpPr>
        <p:spPr>
          <a:xfrm>
            <a:off x="1451322" y="6614352"/>
            <a:ext cx="3955356" cy="2585323"/>
          </a:xfrm>
          <a:prstGeom prst="rect">
            <a:avLst/>
          </a:prstGeom>
          <a:noFill/>
        </p:spPr>
        <p:txBody>
          <a:bodyPr wrap="square" rtlCol="0">
            <a:spAutoFit/>
          </a:bodyPr>
          <a:lstStyle/>
          <a:p>
            <a:pPr algn="ctr"/>
            <a:r>
              <a:rPr lang="en-US" dirty="0">
                <a:solidFill>
                  <a:schemeClr val="bg1"/>
                </a:solidFill>
              </a:rPr>
              <a:t>~ Where Were Whales ~</a:t>
            </a: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Camille Challier</a:t>
            </a:r>
          </a:p>
          <a:p>
            <a:pPr algn="ctr"/>
            <a:r>
              <a:rPr lang="de-DE" dirty="0">
                <a:solidFill>
                  <a:schemeClr val="bg1"/>
                </a:solidFill>
              </a:rPr>
              <a:t>Cyrill </a:t>
            </a:r>
            <a:r>
              <a:rPr lang="de-DE" dirty="0" err="1">
                <a:solidFill>
                  <a:schemeClr val="bg1"/>
                </a:solidFill>
              </a:rPr>
              <a:t>Strassburg</a:t>
            </a:r>
            <a:endParaRPr lang="de-DE" dirty="0">
              <a:solidFill>
                <a:schemeClr val="bg1"/>
              </a:solidFill>
            </a:endParaRPr>
          </a:p>
          <a:p>
            <a:pPr algn="ctr"/>
            <a:r>
              <a:rPr lang="de-DE" dirty="0">
                <a:solidFill>
                  <a:schemeClr val="bg1"/>
                </a:solidFill>
              </a:rPr>
              <a:t>Eglantine </a:t>
            </a:r>
            <a:r>
              <a:rPr lang="de-DE" dirty="0" err="1">
                <a:solidFill>
                  <a:schemeClr val="bg1"/>
                </a:solidFill>
              </a:rPr>
              <a:t>Vialaneix</a:t>
            </a:r>
            <a:endParaRPr lang="fr-CH" dirty="0">
              <a:solidFill>
                <a:schemeClr val="bg1"/>
              </a:solidFill>
            </a:endParaRPr>
          </a:p>
        </p:txBody>
      </p:sp>
    </p:spTree>
    <p:extLst>
      <p:ext uri="{BB962C8B-B14F-4D97-AF65-F5344CB8AC3E}">
        <p14:creationId xmlns:p14="http://schemas.microsoft.com/office/powerpoint/2010/main" val="1746175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86CEB-8A7C-58BE-2BD4-1857F60C2285}"/>
            </a:ext>
          </a:extLst>
        </p:cNvPr>
        <p:cNvGrpSpPr/>
        <p:nvPr/>
      </p:nvGrpSpPr>
      <p:grpSpPr>
        <a:xfrm>
          <a:off x="0" y="0"/>
          <a:ext cx="0" cy="0"/>
          <a:chOff x="0" y="0"/>
          <a:chExt cx="0" cy="0"/>
        </a:xfrm>
      </p:grpSpPr>
      <p:pic>
        <p:nvPicPr>
          <p:cNvPr id="3" name="Image 2" descr="Une image contenant natation, Mammifère marin, mammifère, Aileron&#10;&#10;Le contenu généré par l’IA peut être incorrect.">
            <a:extLst>
              <a:ext uri="{FF2B5EF4-FFF2-40B4-BE49-F238E27FC236}">
                <a16:creationId xmlns:a16="http://schemas.microsoft.com/office/drawing/2014/main" id="{F0B671F6-C7E6-1847-5ED3-00B9C1D72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9970168"/>
          </a:xfrm>
          <a:prstGeom prst="rect">
            <a:avLst/>
          </a:prstGeom>
        </p:spPr>
      </p:pic>
      <p:sp>
        <p:nvSpPr>
          <p:cNvPr id="11" name="Rectangle 10">
            <a:extLst>
              <a:ext uri="{FF2B5EF4-FFF2-40B4-BE49-F238E27FC236}">
                <a16:creationId xmlns:a16="http://schemas.microsoft.com/office/drawing/2014/main" id="{F6644AF1-AA99-BBE7-2129-0CB6B34B62A4}"/>
              </a:ext>
            </a:extLst>
          </p:cNvPr>
          <p:cNvSpPr/>
          <p:nvPr/>
        </p:nvSpPr>
        <p:spPr>
          <a:xfrm>
            <a:off x="670810" y="745300"/>
            <a:ext cx="5516380" cy="830648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cxnSp>
        <p:nvCxnSpPr>
          <p:cNvPr id="13" name="Connecteur droit 12">
            <a:extLst>
              <a:ext uri="{FF2B5EF4-FFF2-40B4-BE49-F238E27FC236}">
                <a16:creationId xmlns:a16="http://schemas.microsoft.com/office/drawing/2014/main" id="{3B6A6CFD-04B4-9A92-FA8B-21914B48BE3E}"/>
              </a:ext>
            </a:extLst>
          </p:cNvPr>
          <p:cNvCxnSpPr>
            <a:cxnSpLocks/>
          </p:cNvCxnSpPr>
          <p:nvPr/>
        </p:nvCxnSpPr>
        <p:spPr>
          <a:xfrm>
            <a:off x="670810" y="580435"/>
            <a:ext cx="5516380"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6" name="ZoneTexte 15">
            <a:extLst>
              <a:ext uri="{FF2B5EF4-FFF2-40B4-BE49-F238E27FC236}">
                <a16:creationId xmlns:a16="http://schemas.microsoft.com/office/drawing/2014/main" id="{132036D4-6155-C745-A729-011D890A49F7}"/>
              </a:ext>
            </a:extLst>
          </p:cNvPr>
          <p:cNvSpPr txBox="1"/>
          <p:nvPr/>
        </p:nvSpPr>
        <p:spPr>
          <a:xfrm>
            <a:off x="1034205" y="141427"/>
            <a:ext cx="2471635" cy="338554"/>
          </a:xfrm>
          <a:prstGeom prst="rect">
            <a:avLst/>
          </a:prstGeom>
          <a:noFill/>
        </p:spPr>
        <p:txBody>
          <a:bodyPr wrap="square" rtlCol="0">
            <a:spAutoFit/>
          </a:bodyPr>
          <a:lstStyle/>
          <a:p>
            <a:r>
              <a:rPr lang="en-US" sz="1600" b="1" dirty="0">
                <a:solidFill>
                  <a:schemeClr val="bg1"/>
                </a:solidFill>
              </a:rPr>
              <a:t>Where Were Whales</a:t>
            </a:r>
            <a:endParaRPr lang="fr-CH" sz="1600" b="1" dirty="0">
              <a:solidFill>
                <a:schemeClr val="bg1"/>
              </a:solidFill>
            </a:endParaRPr>
          </a:p>
        </p:txBody>
      </p:sp>
      <p:pic>
        <p:nvPicPr>
          <p:cNvPr id="5" name="Image 4" descr="Une image contenant logo, clipart, Graphique, créativité&#10;&#10;Le contenu généré par l’IA peut être incorrect.">
            <a:extLst>
              <a:ext uri="{FF2B5EF4-FFF2-40B4-BE49-F238E27FC236}">
                <a16:creationId xmlns:a16="http://schemas.microsoft.com/office/drawing/2014/main" id="{17D90B4A-8FC9-0C52-2EF8-47DC85893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19" y="80486"/>
            <a:ext cx="399495" cy="399495"/>
          </a:xfrm>
          <a:prstGeom prst="rect">
            <a:avLst/>
          </a:prstGeom>
        </p:spPr>
      </p:pic>
      <p:cxnSp>
        <p:nvCxnSpPr>
          <p:cNvPr id="8" name="Connecteur droit 7">
            <a:extLst>
              <a:ext uri="{FF2B5EF4-FFF2-40B4-BE49-F238E27FC236}">
                <a16:creationId xmlns:a16="http://schemas.microsoft.com/office/drawing/2014/main" id="{A5ED6B6A-907A-C6CB-1D95-93F95D279EF6}"/>
              </a:ext>
            </a:extLst>
          </p:cNvPr>
          <p:cNvCxnSpPr>
            <a:cxnSpLocks/>
          </p:cNvCxnSpPr>
          <p:nvPr/>
        </p:nvCxnSpPr>
        <p:spPr>
          <a:xfrm>
            <a:off x="670810" y="9500318"/>
            <a:ext cx="5516380" cy="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9" name="Organigramme : Alternative 8">
            <a:extLst>
              <a:ext uri="{FF2B5EF4-FFF2-40B4-BE49-F238E27FC236}">
                <a16:creationId xmlns:a16="http://schemas.microsoft.com/office/drawing/2014/main" id="{FB2CDCC2-9FAD-435A-57F1-96F48038D8DC}"/>
              </a:ext>
            </a:extLst>
          </p:cNvPr>
          <p:cNvSpPr/>
          <p:nvPr/>
        </p:nvSpPr>
        <p:spPr>
          <a:xfrm>
            <a:off x="5649307" y="9366836"/>
            <a:ext cx="537883" cy="245889"/>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66588"/>
                </a:solidFill>
              </a:rPr>
              <a:t>1</a:t>
            </a:r>
            <a:endParaRPr lang="fr-CH" dirty="0">
              <a:solidFill>
                <a:srgbClr val="166588"/>
              </a:solidFill>
            </a:endParaRPr>
          </a:p>
        </p:txBody>
      </p:sp>
    </p:spTree>
    <p:extLst>
      <p:ext uri="{BB962C8B-B14F-4D97-AF65-F5344CB8AC3E}">
        <p14:creationId xmlns:p14="http://schemas.microsoft.com/office/powerpoint/2010/main" val="2383730876"/>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hèm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1355</Words>
  <Application>Microsoft Office PowerPoint</Application>
  <PresentationFormat>Format A4 (210 x 297 mm)</PresentationFormat>
  <Paragraphs>124</Paragraphs>
  <Slides>9</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9</vt:i4>
      </vt:variant>
    </vt:vector>
  </HeadingPairs>
  <TitlesOfParts>
    <vt:vector size="16" baseType="lpstr">
      <vt:lpstr>Aptos</vt:lpstr>
      <vt:lpstr>Aptos Display</vt:lpstr>
      <vt:lpstr>Arial</vt:lpstr>
      <vt:lpstr>Jumble</vt:lpstr>
      <vt:lpstr>Nunito</vt:lpstr>
      <vt:lpstr>Varela Round</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Camille Challier</dc:creator>
  <cp:lastModifiedBy>Camille Challier</cp:lastModifiedBy>
  <cp:revision>9</cp:revision>
  <dcterms:created xsi:type="dcterms:W3CDTF">2025-05-20T14:00:53Z</dcterms:created>
  <dcterms:modified xsi:type="dcterms:W3CDTF">2025-05-23T15:08:05Z</dcterms:modified>
</cp:coreProperties>
</file>